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32"/>
  </p:notesMasterIdLst>
  <p:sldIdLst>
    <p:sldId id="256" r:id="rId3"/>
    <p:sldId id="257" r:id="rId4"/>
    <p:sldId id="258" r:id="rId5"/>
    <p:sldId id="259" r:id="rId6"/>
    <p:sldId id="260" r:id="rId7"/>
    <p:sldId id="261" r:id="rId8"/>
    <p:sldId id="262" r:id="rId9"/>
    <p:sldId id="264" r:id="rId10"/>
    <p:sldId id="265" r:id="rId11"/>
    <p:sldId id="266" r:id="rId12"/>
    <p:sldId id="267" r:id="rId13"/>
    <p:sldId id="274" r:id="rId14"/>
    <p:sldId id="275" r:id="rId15"/>
    <p:sldId id="276" r:id="rId16"/>
    <p:sldId id="279" r:id="rId17"/>
    <p:sldId id="280" r:id="rId18"/>
    <p:sldId id="281" r:id="rId19"/>
    <p:sldId id="285" r:id="rId20"/>
    <p:sldId id="286" r:id="rId21"/>
    <p:sldId id="287" r:id="rId22"/>
    <p:sldId id="288" r:id="rId23"/>
    <p:sldId id="292" r:id="rId24"/>
    <p:sldId id="293" r:id="rId25"/>
    <p:sldId id="298" r:id="rId26"/>
    <p:sldId id="299" r:id="rId27"/>
    <p:sldId id="300" r:id="rId28"/>
    <p:sldId id="301" r:id="rId29"/>
    <p:sldId id="302" r:id="rId30"/>
    <p:sldId id="303" r:id="rId31"/>
  </p:sldIdLst>
  <p:sldSz cx="9144000" cy="5143500" type="screen16x9"/>
  <p:notesSz cx="6858000" cy="9144000"/>
  <p:embeddedFontLst>
    <p:embeddedFont>
      <p:font typeface="Helvetica Neue" panose="02000503000000020004" pitchFamily="2" charset="0"/>
      <p:regular r:id="rId33"/>
      <p:bold r:id="rId34"/>
      <p:italic r:id="rId35"/>
      <p:boldItalic r:id="rId36"/>
    </p:embeddedFont>
    <p:embeddedFont>
      <p:font typeface="Helvetica Neue Light" panose="02000403000000020004" pitchFamily="2" charset="0"/>
      <p:regular r:id="rId37"/>
      <p:bold r:id="rId38"/>
      <p:italic r:id="rId39"/>
      <p:boldItalic r:id="rId40"/>
    </p:embeddedFont>
    <p:embeddedFont>
      <p:font typeface="Lato" panose="020F0502020204030203" pitchFamily="34" charset="0"/>
      <p:regular r:id="rId41"/>
      <p:bold r:id="rId42"/>
      <p:italic r:id="rId43"/>
      <p:boldItalic r:id="rId44"/>
    </p:embeddedFont>
    <p:embeddedFont>
      <p:font typeface="Lato Light" panose="020F0502020204030203"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63"/>
    <p:restoredTop sz="70000"/>
  </p:normalViewPr>
  <p:slideViewPr>
    <p:cSldViewPr snapToGrid="0" snapToObjects="1">
      <p:cViewPr varScale="1">
        <p:scale>
          <a:sx n="107" d="100"/>
          <a:sy n="107" d="100"/>
        </p:scale>
        <p:origin x="14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Hello. Thanks so much for attending. It's my pleasure to be in this session with such great speakers and a special thanks to Albert for organizing this session as chair. Today I’m going to talk about how we use data at </a:t>
            </a:r>
            <a:r>
              <a:rPr lang="en-US" dirty="0" err="1"/>
              <a:t>DataCamp</a:t>
            </a:r>
            <a:r>
              <a:rPr lang="en-US" dirty="0"/>
              <a:t> to support </a:t>
            </a:r>
            <a:r>
              <a:rPr lang="en-US"/>
              <a:t>our mission.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aa7b3ff70_0_17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3aa7b3ff70_0_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have three different main metrics to help us assess quality of exercises. </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The first examines how frequently students ask for a clue on how to next proceed. </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After students have asked for a hint and tried to update their code to get the correct answer, they can ask for the solution to the problem. We’d obviously like students to be doing more doing and less asking for answers so keeping this and the hint metric appropriately low helps us to make sure our content is challenging at the right level. </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Our last main metric provides us with information on the number of issues our learners make for an exercise. One of the most common times this is done is if a learner believes that their code should work but is not being passed by our automated grading system. We can then review that submitted code and update as needed.</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aa7b3ff70_0_16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3aa7b3ff70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have the following workflow in assessing content quality and we now have an entire team at </a:t>
            </a:r>
            <a:r>
              <a:rPr lang="en-US" sz="1100" b="0" i="0" u="none" strike="noStrike" cap="none" dirty="0" err="1">
                <a:solidFill>
                  <a:srgbClr val="000000"/>
                </a:solidFill>
                <a:latin typeface="Arial"/>
                <a:ea typeface="Arial"/>
                <a:cs typeface="Arial"/>
                <a:sym typeface="Arial"/>
              </a:rPr>
              <a:t>DataCamp</a:t>
            </a:r>
            <a:r>
              <a:rPr lang="en-US" sz="1100" b="0" i="0" u="none" strike="noStrike" cap="none" dirty="0">
                <a:solidFill>
                  <a:srgbClr val="000000"/>
                </a:solidFill>
                <a:latin typeface="Arial"/>
                <a:ea typeface="Arial"/>
                <a:cs typeface="Arial"/>
                <a:sym typeface="Arial"/>
              </a:rPr>
              <a:t> that works on this.</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begin at the lowest level of just making sure the exercise is working for the learner.</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A high rate of asking for solution often corresponds to an exercise being too challenging or important information being missing.</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The next level is similar in that it's checking to see how often is the description and instructions not enough.</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also look to see if students enjoy the course by analyzing the course's rating. </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Ideally, we'd like a way to provide information to the learners on just how well they are learning the material.</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aa581751a_0_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3aa581751a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can also dig a little deeper into the completion rate metric by analyzing the data from our databases. Dave Robinson created three courses for us while he was a data scientist at Stack Overflow. They are designed for beginners with Intro to </a:t>
            </a:r>
            <a:r>
              <a:rPr lang="en-US" sz="1100" b="0" i="0" u="none" strike="noStrike" cap="none" dirty="0" err="1">
                <a:solidFill>
                  <a:srgbClr val="000000"/>
                </a:solidFill>
                <a:latin typeface="Arial"/>
                <a:ea typeface="Arial"/>
                <a:cs typeface="Arial"/>
                <a:sym typeface="Arial"/>
              </a:rPr>
              <a:t>Tidyverse</a:t>
            </a:r>
            <a:r>
              <a:rPr lang="en-US" sz="1100" b="0" i="0" u="none" strike="noStrike" cap="none" dirty="0">
                <a:solidFill>
                  <a:srgbClr val="000000"/>
                </a:solidFill>
                <a:latin typeface="Arial"/>
                <a:ea typeface="Arial"/>
                <a:cs typeface="Arial"/>
                <a:sym typeface="Arial"/>
              </a:rPr>
              <a:t>, intermediate users with Foundations of Probability, and a little more advanced with the Exploratory Data Analysis case study course. As we can see here, more advanced courses have low completion rates where learners try to hop into them first.</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aa581751a_0_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3aa581751a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can see that the trend continues through our 25 most started R courses with entry level courses being roughly the same in terms of completion rates throughout level of user experience and more advanced courses showing a much larger difference.</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aa7b3ff70_0_27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3aa7b3ff70_0_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aa7b3ff70_0_22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3aa7b3ff70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We can determine where students are struggling and where exercises might be too easy. This is our internal content dashboard, which we use in examining the quality of a course and its exercises. </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One bar represents one exercise in the course and on the vertical axis we plot the percentage of students requiring the solution. </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aa7b3ff70_0_23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3aa7b3ff70_0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Here’s an example of an easy interacti</a:t>
            </a:r>
            <a:r>
              <a:rPr lang="en" dirty="0"/>
              <a:t>ve</a:t>
            </a:r>
            <a:r>
              <a:rPr lang="en" sz="1100" b="0" i="0" u="none" strike="noStrike" cap="none" dirty="0">
                <a:solidFill>
                  <a:srgbClr val="000000"/>
                </a:solidFill>
                <a:latin typeface="Arial"/>
                <a:ea typeface="Arial"/>
                <a:cs typeface="Arial"/>
                <a:sym typeface="Arial"/>
              </a:rPr>
              <a:t> exercise where only a small percent of students ended up having to ask for the solution. Learners need only print out the type of a variable and its length.</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aa7b3ff70_0_2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3aa7b3ff70_0_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The fourth chapter in the </a:t>
            </a:r>
            <a:r>
              <a:rPr lang="en" sz="1100" b="0" i="0" u="none" strike="noStrike" cap="none" dirty="0">
                <a:solidFill>
                  <a:schemeClr val="dk1"/>
                </a:solidFill>
                <a:latin typeface="Arial"/>
                <a:ea typeface="Arial"/>
                <a:cs typeface="Arial"/>
                <a:sym typeface="Arial"/>
              </a:rPr>
              <a:t>introductory Python course</a:t>
            </a:r>
            <a:r>
              <a:rPr lang="en" sz="1100" b="0" i="0" u="none" strike="noStrike" cap="none" dirty="0">
                <a:solidFill>
                  <a:srgbClr val="000000"/>
                </a:solidFill>
                <a:latin typeface="Arial"/>
                <a:ea typeface="Arial"/>
                <a:cs typeface="Arial"/>
                <a:sym typeface="Arial"/>
              </a:rPr>
              <a:t> is about </a:t>
            </a:r>
            <a:r>
              <a:rPr lang="en" sz="1100" b="0" i="0" u="none" strike="noStrike" cap="none" dirty="0" err="1">
                <a:solidFill>
                  <a:srgbClr val="000000"/>
                </a:solidFill>
                <a:latin typeface="Arial"/>
                <a:ea typeface="Arial"/>
                <a:cs typeface="Arial"/>
                <a:sym typeface="Arial"/>
              </a:rPr>
              <a:t>numpy</a:t>
            </a:r>
            <a:r>
              <a:rPr lang="en" sz="1100" b="0" i="0" u="none" strike="noStrike" cap="none" dirty="0">
                <a:solidFill>
                  <a:srgbClr val="000000"/>
                </a:solidFill>
                <a:latin typeface="Arial"/>
                <a:ea typeface="Arial"/>
                <a:cs typeface="Arial"/>
                <a:sym typeface="Arial"/>
              </a:rPr>
              <a:t>, and it’s where the course gets a little harder, and more people need to ask for solutions. We can find the hardest exercise in the course: it’s this one that combines the ideas of two-dimensional arrays and element-wise operations. </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This helps us understand at a high level what students struggle with. It’s important to note though that if exercises get too easy, people don’t learn or get demotivated</a:t>
            </a:r>
            <a:r>
              <a:rPr lang="en" dirty="0"/>
              <a:t> -- finding that balance is key.</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aa610bbd9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Google Shape;399;g3aa610bb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We are a data-driven company in many ways. We also use data to help us determine what content to build next.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aa610bbd9_0_5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g3aa610bbd9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frequently ask our learners what areas we should build more courses on. Machine learning and EDA are almost always at the top for both R and Python.</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aa7b3ff70_0_37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Google Shape;114;g3aa7b3ff7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Started in 2014, </a:t>
            </a:r>
            <a:r>
              <a:rPr lang="en-US" dirty="0" err="1"/>
              <a:t>DataCamp</a:t>
            </a:r>
            <a:r>
              <a:rPr lang="en-US" dirty="0"/>
              <a:t> is a company with headquarters in New York City, London, and Leuven, Belgium. I work from Portland, Oregon like many other remote employees from around the world. We currently have around 80 employees.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aa610bbd9_0_6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g3aa610bbd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also analyze the results of the search box on </a:t>
            </a:r>
            <a:r>
              <a:rPr lang="en-US" sz="1100" b="0" i="0" u="none" strike="noStrike" cap="none" dirty="0" err="1">
                <a:solidFill>
                  <a:srgbClr val="000000"/>
                </a:solidFill>
                <a:latin typeface="Arial"/>
                <a:ea typeface="Arial"/>
                <a:cs typeface="Arial"/>
                <a:sym typeface="Arial"/>
              </a:rPr>
              <a:t>DataCamp</a:t>
            </a:r>
            <a:r>
              <a:rPr lang="en-US" sz="1100" b="0" i="0" u="none" strike="noStrike" cap="none" dirty="0">
                <a:solidFill>
                  <a:srgbClr val="000000"/>
                </a:solidFill>
                <a:latin typeface="Arial"/>
                <a:ea typeface="Arial"/>
                <a:cs typeface="Arial"/>
                <a:sym typeface="Arial"/>
              </a:rPr>
              <a:t> to assess what learners are looking for. Python is our top search term so far in 2018.</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aa7b3ff70_0_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g3aa7b3ff70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Lastly, my team and others at </a:t>
            </a:r>
            <a:r>
              <a:rPr lang="en-US" sz="1100" b="0" i="0" u="none" strike="noStrike" cap="none" dirty="0" err="1">
                <a:solidFill>
                  <a:srgbClr val="000000"/>
                </a:solidFill>
                <a:latin typeface="Arial"/>
                <a:ea typeface="Arial"/>
                <a:cs typeface="Arial"/>
                <a:sym typeface="Arial"/>
              </a:rPr>
              <a:t>DataCamp</a:t>
            </a:r>
            <a:r>
              <a:rPr lang="en-US" sz="1100" b="0" i="0" u="none" strike="noStrike" cap="none" dirty="0">
                <a:solidFill>
                  <a:srgbClr val="000000"/>
                </a:solidFill>
                <a:latin typeface="Arial"/>
                <a:ea typeface="Arial"/>
                <a:cs typeface="Arial"/>
                <a:sym typeface="Arial"/>
              </a:rPr>
              <a:t> also investigate trends in Stack Overflow questions and how things are trending on social media to better understand the demand of data science topics</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such as visualization or ggplot2 as shown here in a Stack Overflow question.</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aa7b3ff70_0_5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g3aa7b3ff70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Dave Robinson created this graphic showing the interconnectedness of R packages and growth of those packages.</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Let's focus on this center portion of the graph for the moment which is focused on what?...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aa7b3ff70_0_7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3aa7b3ff70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At </a:t>
            </a:r>
            <a:r>
              <a:rPr lang="en-US" sz="1100" b="0" i="0" u="none" strike="noStrike" cap="none" dirty="0" err="1">
                <a:solidFill>
                  <a:srgbClr val="000000"/>
                </a:solidFill>
                <a:latin typeface="Arial"/>
                <a:ea typeface="Arial"/>
                <a:cs typeface="Arial"/>
                <a:sym typeface="Arial"/>
              </a:rPr>
              <a:t>DataCamp</a:t>
            </a:r>
            <a:r>
              <a:rPr lang="en-US" sz="1100" b="0" i="0" u="none" strike="noStrike" cap="none" dirty="0">
                <a:solidFill>
                  <a:srgbClr val="000000"/>
                </a:solidFill>
                <a:latin typeface="Arial"/>
                <a:ea typeface="Arial"/>
                <a:cs typeface="Arial"/>
                <a:sym typeface="Arial"/>
              </a:rPr>
              <a:t> we currently have 13 </a:t>
            </a:r>
            <a:r>
              <a:rPr lang="en-US" sz="1100" b="0" i="0" u="none" strike="noStrike" cap="none" dirty="0" err="1">
                <a:solidFill>
                  <a:srgbClr val="000000"/>
                </a:solidFill>
                <a:latin typeface="Arial"/>
                <a:ea typeface="Arial"/>
                <a:cs typeface="Arial"/>
                <a:sym typeface="Arial"/>
              </a:rPr>
              <a:t>tidyverse</a:t>
            </a:r>
            <a:r>
              <a:rPr lang="en-US" sz="1100" b="0" i="0" u="none" strike="noStrike" cap="none" dirty="0">
                <a:solidFill>
                  <a:srgbClr val="000000"/>
                </a:solidFill>
                <a:latin typeface="Arial"/>
                <a:ea typeface="Arial"/>
                <a:cs typeface="Arial"/>
                <a:sym typeface="Arial"/>
              </a:rPr>
              <a:t> focused courses launched including these by Julia </a:t>
            </a:r>
            <a:r>
              <a:rPr lang="en-US" sz="1100" b="0" i="0" u="none" strike="noStrike" cap="none" dirty="0" err="1">
                <a:solidFill>
                  <a:srgbClr val="000000"/>
                </a:solidFill>
                <a:latin typeface="Arial"/>
                <a:ea typeface="Arial"/>
                <a:cs typeface="Arial"/>
                <a:sym typeface="Arial"/>
              </a:rPr>
              <a:t>Silge</a:t>
            </a:r>
            <a:r>
              <a:rPr lang="en-US" sz="1100" b="0" i="0" u="none" strike="noStrike" cap="none" dirty="0">
                <a:solidFill>
                  <a:srgbClr val="000000"/>
                </a:solidFill>
                <a:latin typeface="Arial"/>
                <a:ea typeface="Arial"/>
                <a:cs typeface="Arial"/>
                <a:sym typeface="Arial"/>
              </a:rPr>
              <a:t>, Garrett </a:t>
            </a:r>
            <a:r>
              <a:rPr lang="en-US" sz="1100" b="0" i="0" u="none" strike="noStrike" cap="none" dirty="0" err="1">
                <a:solidFill>
                  <a:srgbClr val="000000"/>
                </a:solidFill>
                <a:latin typeface="Arial"/>
                <a:ea typeface="Arial"/>
                <a:cs typeface="Arial"/>
                <a:sym typeface="Arial"/>
              </a:rPr>
              <a:t>Grolemund</a:t>
            </a:r>
            <a:r>
              <a:rPr lang="en-US" sz="1100" b="0" i="0" u="none" strike="noStrike" cap="none" dirty="0">
                <a:solidFill>
                  <a:srgbClr val="000000"/>
                </a:solidFill>
                <a:latin typeface="Arial"/>
                <a:ea typeface="Arial"/>
                <a:cs typeface="Arial"/>
                <a:sym typeface="Arial"/>
              </a:rPr>
              <a:t>, Charlotte Wickham, and this great course by data journalist Timo </a:t>
            </a:r>
            <a:r>
              <a:rPr lang="en-US" sz="1100" b="0" i="0" u="none" strike="noStrike" cap="none" dirty="0" err="1">
                <a:solidFill>
                  <a:srgbClr val="000000"/>
                </a:solidFill>
                <a:latin typeface="Arial"/>
                <a:ea typeface="Arial"/>
                <a:cs typeface="Arial"/>
                <a:sym typeface="Arial"/>
              </a:rPr>
              <a:t>Grossenbacher</a:t>
            </a:r>
            <a:r>
              <a:rPr lang="en-US" sz="1100" b="0" i="0" u="none" strike="noStrike" cap="none" dirty="0">
                <a:solidFill>
                  <a:srgbClr val="000000"/>
                </a:solidFill>
                <a:latin typeface="Arial"/>
                <a:ea typeface="Arial"/>
                <a:cs typeface="Arial"/>
                <a:sym typeface="Arial"/>
              </a:rPr>
              <a:t> from Switzerland.</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We're also building many more including follow-up courses to Dave Robinson's Intro to </a:t>
            </a:r>
            <a:r>
              <a:rPr lang="en-US" sz="1100" b="0" i="0" u="none" strike="noStrike" cap="none" dirty="0" err="1">
                <a:solidFill>
                  <a:srgbClr val="000000"/>
                </a:solidFill>
                <a:latin typeface="Arial"/>
                <a:ea typeface="Arial"/>
                <a:cs typeface="Arial"/>
                <a:sym typeface="Arial"/>
              </a:rPr>
              <a:t>Tidyverse</a:t>
            </a:r>
            <a:r>
              <a:rPr lang="en-US" sz="1100" b="0" i="0" u="none" strike="noStrike" cap="none" dirty="0">
                <a:solidFill>
                  <a:srgbClr val="000000"/>
                </a:solidFill>
                <a:latin typeface="Arial"/>
                <a:ea typeface="Arial"/>
                <a:cs typeface="Arial"/>
                <a:sym typeface="Arial"/>
              </a:rPr>
              <a:t> course by Alison Hill and Albert Y Kim, which are set to be promoted and released soon.</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1f62ec43a_0_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Google Shape;534;g21f62ec43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So maybe you'd like to know a little more?</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aa610bbd9_0_7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g3aa610bbd9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dirty="0"/>
              <a:t>Our Teach platform is how courses, practice sessions, and projects are built. Shown here is an exercise from Alicia Johnson’s Bayesian Modeling course. The editor is on the left with an instant preview on</a:t>
            </a:r>
            <a:r>
              <a:rPr lang="en-US" dirty="0"/>
              <a:t> t</a:t>
            </a:r>
            <a:r>
              <a:rPr lang="en" dirty="0"/>
              <a:t>he right. This isn’t just for our premium content instructors; anyone can use our teach application. In fact, it’s the way that I first heard about </a:t>
            </a:r>
            <a:r>
              <a:rPr lang="en" dirty="0" err="1"/>
              <a:t>DataCamp</a:t>
            </a:r>
            <a:r>
              <a:rPr lang="en" dirty="0"/>
              <a:t> back in 2017 when I was building my own free course for my Social Statistics students to use as homework and practice. </a:t>
            </a:r>
            <a:r>
              <a:rPr lang="en-US" dirty="0"/>
              <a:t>Our enterprise clients have also used this tool to build additional training materials for their employees.</a:t>
            </a:r>
            <a:endParaRPr dirty="0"/>
          </a:p>
          <a:p>
            <a:pPr marL="0" marR="0" lvl="0" indent="0" algn="l" rtl="0">
              <a:lnSpc>
                <a:spcPct val="100000"/>
              </a:lnSpc>
              <a:spcBef>
                <a:spcPts val="0"/>
              </a:spcBef>
              <a:spcAft>
                <a:spcPts val="0"/>
              </a:spcAft>
              <a:buClr>
                <a:srgbClr val="000000"/>
              </a:buClr>
              <a:buSzPts val="1400"/>
              <a:buFont typeface="Arial"/>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3aa610bbd9_0_8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3aa610bbd9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That’s a great segue into </a:t>
            </a:r>
            <a:r>
              <a:rPr lang="en" sz="1100" b="0" i="0" u="none" strike="noStrike" cap="none" dirty="0" err="1">
                <a:solidFill>
                  <a:srgbClr val="000000"/>
                </a:solidFill>
                <a:latin typeface="Arial"/>
                <a:ea typeface="Arial"/>
                <a:cs typeface="Arial"/>
                <a:sym typeface="Arial"/>
              </a:rPr>
              <a:t>DataCamp</a:t>
            </a:r>
            <a:r>
              <a:rPr lang="en" sz="1100" b="0" i="0" u="none" strike="noStrike" cap="none" dirty="0">
                <a:solidFill>
                  <a:srgbClr val="000000"/>
                </a:solidFill>
                <a:latin typeface="Arial"/>
                <a:ea typeface="Arial"/>
                <a:cs typeface="Arial"/>
                <a:sym typeface="Arial"/>
              </a:rPr>
              <a:t> for business, which helps OVER </a:t>
            </a:r>
            <a:r>
              <a:rPr lang="en" dirty="0"/>
              <a:t>600 businesses </a:t>
            </a:r>
            <a:r>
              <a:rPr lang="en" sz="1100" b="0" i="0" u="none" strike="noStrike" cap="none" dirty="0">
                <a:solidFill>
                  <a:srgbClr val="000000"/>
                </a:solidFill>
                <a:latin typeface="Arial"/>
                <a:ea typeface="Arial"/>
                <a:cs typeface="Arial"/>
                <a:sym typeface="Arial"/>
              </a:rPr>
              <a:t>to improve and organize learning for small and large teams.</a:t>
            </a:r>
            <a:br>
              <a:rPr lang="en" sz="1100" b="0" i="0" u="none" strike="noStrike" cap="none" dirty="0">
                <a:solidFill>
                  <a:srgbClr val="000000"/>
                </a:solidFill>
                <a:latin typeface="Arial"/>
                <a:ea typeface="Arial"/>
                <a:cs typeface="Arial"/>
                <a:sym typeface="Arial"/>
              </a:rPr>
            </a:br>
            <a:br>
              <a:rPr lang="en" sz="1100" b="0" i="0" u="none" strike="noStrike" cap="none" dirty="0">
                <a:solidFill>
                  <a:srgbClr val="000000"/>
                </a:solidFill>
                <a:latin typeface="Arial"/>
                <a:ea typeface="Arial"/>
                <a:cs typeface="Arial"/>
                <a:sym typeface="Arial"/>
              </a:rPr>
            </a:br>
            <a:r>
              <a:rPr lang="en" sz="1100" b="0" i="0" u="none" strike="noStrike" cap="none" dirty="0">
                <a:solidFill>
                  <a:srgbClr val="000000"/>
                </a:solidFill>
                <a:latin typeface="Arial"/>
                <a:ea typeface="Arial"/>
                <a:cs typeface="Arial"/>
                <a:sym typeface="Arial"/>
              </a:rPr>
              <a:t>We make it easy to create assignments for subgroups and for individuals and also monitor activity. It helps our clients understand who’s learning what and how well people are performing on the courses, practice sessions, and projects. </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aa7b3ff70_0_38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3aa7b3ff70_0_3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latin typeface="Arial"/>
                <a:ea typeface="Arial"/>
                <a:cs typeface="Arial"/>
                <a:sym typeface="Arial"/>
              </a:rPr>
              <a:t>This is also used by over 1,500 professors who take advantage of </a:t>
            </a:r>
            <a:r>
              <a:rPr lang="en-US" sz="1100" b="0" i="0" u="none" strike="noStrike" cap="none" dirty="0" err="1">
                <a:solidFill>
                  <a:srgbClr val="000000"/>
                </a:solidFill>
                <a:latin typeface="Arial"/>
                <a:ea typeface="Arial"/>
                <a:cs typeface="Arial"/>
                <a:sym typeface="Arial"/>
              </a:rPr>
              <a:t>DataCamp</a:t>
            </a:r>
            <a:r>
              <a:rPr lang="en-US" sz="1100" b="0" i="0" u="none" strike="noStrike" cap="none" dirty="0">
                <a:solidFill>
                  <a:srgbClr val="000000"/>
                </a:solidFill>
                <a:latin typeface="Arial"/>
                <a:ea typeface="Arial"/>
                <a:cs typeface="Arial"/>
                <a:sym typeface="Arial"/>
              </a:rPr>
              <a:t> in the classroom. We offer the platform including all of our premium content for free to them and their students. </a:t>
            </a:r>
          </a:p>
          <a:p>
            <a:pPr marL="0" marR="0" lvl="0" indent="0" algn="l" rtl="0">
              <a:lnSpc>
                <a:spcPct val="100000"/>
              </a:lnSpc>
              <a:spcBef>
                <a:spcPts val="0"/>
              </a:spcBef>
              <a:spcAft>
                <a:spcPts val="0"/>
              </a:spcAft>
              <a:buClr>
                <a:srgbClr val="000000"/>
              </a:buClr>
              <a:buSzPts val="1400"/>
              <a:buFont typeface="Arial"/>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3aa610bbd9_0_9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3aa610bbd9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As a company, we are looking to expand to over 100 employees by the end of the year and are always looking for instructors to help us build data science content as independent contractors.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aa7b3ff70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g3aa7b3ff7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Please reach out to me here at the conference or online if you have any questions or if you’d like to chat about data science. Thanks much for your attention!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a9c204507_0_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g3a9c204507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Our overarching goal is to improve data fluency and literacy throughout the world with a focus on learning by doing. We want our learners to receive informative feedback as immediate as possible to help them fix their mistakes and improve their data science skills.</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a9c204507_0_3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3a9c204507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Our learning philosophy is heavily influenced by both research on how people learn and a focus on creating a fun and engaging learning experience.</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As a learner, you need to go through an iterative process consisting of 3 steps. </a:t>
            </a:r>
            <a:br>
              <a:rPr lang="en" sz="1100" b="0" i="0" u="none" strike="noStrike" cap="none" dirty="0">
                <a:solidFill>
                  <a:srgbClr val="000000"/>
                </a:solidFill>
                <a:latin typeface="Arial"/>
                <a:ea typeface="Arial"/>
                <a:cs typeface="Arial"/>
                <a:sym typeface="Arial"/>
              </a:rPr>
            </a:br>
            <a:r>
              <a:rPr lang="en" sz="1100" b="0" i="0" u="none" strike="noStrike" cap="none" dirty="0">
                <a:solidFill>
                  <a:srgbClr val="000000"/>
                </a:solidFill>
                <a:latin typeface="Arial"/>
                <a:ea typeface="Arial"/>
                <a:cs typeface="Arial"/>
                <a:sym typeface="Arial"/>
              </a:rPr>
              <a:t>1. Learn. Start from zero and learn new techniques.</a:t>
            </a:r>
            <a:endParaRPr dirty="0"/>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2. Practice. Get better at possibly forgetting and then remembering the content you learned.</a:t>
            </a: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3. Build. Apply your learned skills to new real-world problems to test for understanding.</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a9c204507_0_3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3a9c204507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Step 1: Learning takes place in an interactive environment that exposes a real R session to the student. This is a screenshot of an exercise from Kelly McConville’s Analyzing Survey Data in R course that was recently launched on </a:t>
            </a:r>
            <a:r>
              <a:rPr lang="en" sz="1100" b="0" i="0" u="none" strike="noStrike" cap="none" dirty="0" err="1">
                <a:solidFill>
                  <a:srgbClr val="000000"/>
                </a:solidFill>
                <a:latin typeface="Arial"/>
                <a:ea typeface="Arial"/>
                <a:cs typeface="Arial"/>
                <a:sym typeface="Arial"/>
              </a:rPr>
              <a:t>DataCamp</a:t>
            </a:r>
            <a:r>
              <a:rPr lang="en" sz="1100" b="0" i="0" u="none" strike="noStrike" cap="none" dirty="0">
                <a:solidFill>
                  <a:srgbClr val="000000"/>
                </a:solidFill>
                <a:latin typeface="Arial"/>
                <a:ea typeface="Arial"/>
                <a:cs typeface="Arial"/>
                <a:sym typeface="Arial"/>
              </a:rPr>
              <a:t>. It provides a great bridge course between statistics and data science!</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r>
              <a:rPr lang="en" dirty="0"/>
              <a:t>In the top left, learners are given some context about the problem. They next can look over the instructions for the exercise. In the top right, some code is provided in this early exercise for the course. Students write their code right there in the browser and try it out. They can also review the slides from throughout the course corresponding to the presentations that instructors give to begin each lesson.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a9c204507_0_4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3a9c204507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Once you’ve learned a topic, you need to practice to gain fluency. Building fluency obviously is a key component to becoming proficient in data science. </a:t>
            </a:r>
            <a:br>
              <a:rPr lang="en" sz="1100" b="0" i="0" u="none" strike="noStrike" cap="none" dirty="0">
                <a:solidFill>
                  <a:srgbClr val="000000"/>
                </a:solidFill>
                <a:latin typeface="Arial"/>
                <a:ea typeface="Arial"/>
                <a:cs typeface="Arial"/>
                <a:sym typeface="Arial"/>
              </a:rPr>
            </a:br>
            <a:br>
              <a:rPr lang="en" sz="1100" b="0" i="0" u="none" strike="noStrike" cap="none" dirty="0">
                <a:solidFill>
                  <a:srgbClr val="000000"/>
                </a:solidFill>
                <a:latin typeface="Arial"/>
                <a:ea typeface="Arial"/>
                <a:cs typeface="Arial"/>
                <a:sym typeface="Arial"/>
              </a:rPr>
            </a:br>
            <a:r>
              <a:rPr lang="en" sz="1100" b="0" i="0" u="none" strike="noStrike" cap="none" dirty="0">
                <a:solidFill>
                  <a:srgbClr val="000000"/>
                </a:solidFill>
                <a:latin typeface="Arial"/>
                <a:ea typeface="Arial"/>
                <a:cs typeface="Arial"/>
                <a:sym typeface="Arial"/>
              </a:rPr>
              <a:t>Simple sets of interactive challenges on multiple courses can be completed on the desktop or on mobile devices. We have a </a:t>
            </a:r>
            <a:r>
              <a:rPr lang="en" sz="1100" b="0" i="0" u="none" strike="noStrike" cap="none" dirty="0" err="1">
                <a:solidFill>
                  <a:srgbClr val="000000"/>
                </a:solidFill>
                <a:latin typeface="Arial"/>
                <a:ea typeface="Arial"/>
                <a:cs typeface="Arial"/>
                <a:sym typeface="Arial"/>
              </a:rPr>
              <a:t>DataCamp</a:t>
            </a:r>
            <a:r>
              <a:rPr lang="en" sz="1100" b="0" i="0" u="none" strike="noStrike" cap="none" dirty="0">
                <a:solidFill>
                  <a:srgbClr val="000000"/>
                </a:solidFill>
                <a:latin typeface="Arial"/>
                <a:ea typeface="Arial"/>
                <a:cs typeface="Arial"/>
                <a:sym typeface="Arial"/>
              </a:rPr>
              <a:t> app on both Android and iOS to let you practice data science on the go during your commute on the train or as you relax before bed at night. </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a9c204507_0_6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3a9c204507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At the end of the day, employers want people to be able to apply that knowledge to real life data science problems. This is where projects come in. </a:t>
            </a:r>
            <a:endParaRPr dirty="0"/>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Using a notebook style interface, learners are guided through a real-world data science problem. This is a fascinating project created by Sam Tyner designed for beginners to R with the </a:t>
            </a:r>
            <a:r>
              <a:rPr lang="en" sz="1100" b="0" i="0" u="none" strike="noStrike" cap="none" dirty="0" err="1">
                <a:solidFill>
                  <a:srgbClr val="000000"/>
                </a:solidFill>
                <a:latin typeface="Arial"/>
                <a:ea typeface="Arial"/>
                <a:cs typeface="Arial"/>
                <a:sym typeface="Arial"/>
              </a:rPr>
              <a:t>tidyverse</a:t>
            </a:r>
            <a:r>
              <a:rPr lang="en" sz="1100" b="0" i="0" u="none" strike="noStrike" cap="none" dirty="0">
                <a:solidFill>
                  <a:srgbClr val="000000"/>
                </a:solidFill>
                <a:latin typeface="Arial"/>
                <a:ea typeface="Arial"/>
                <a:cs typeface="Arial"/>
                <a:sym typeface="Arial"/>
              </a:rPr>
              <a:t> emphasized throughout.</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a9c204507_0_9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3a9c204507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Next, I'd like to talk about how we use data to help us teach data science. </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I'll begin with discussing how we use learner feedback to make our content better.</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I'll then discuss briefly how we use data to help us decide which topics to build content for next.</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aa0573bce_0_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Google Shape;206;g3aa0573bc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Many of you I suspect are in academia and are wondering just how we can assess the quality of our online courses.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op">
  <p:cSld name="TITLE_AND_BODY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69727" y="133945"/>
            <a:ext cx="7804500" cy="11385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9pPr>
          </a:lstStyle>
          <a:p>
            <a:pPr marL="0" lvl="0" indent="0">
              <a:spcBef>
                <a:spcPts val="0"/>
              </a:spcBef>
              <a:spcAft>
                <a:spcPts val="0"/>
              </a:spcAft>
              <a:buNone/>
            </a:pPr>
            <a:fld id="{00000000-1234-1234-1234-123412341234}" type="slidenum">
              <a:rPr lang="en"/>
              <a:t>‹#›</a:t>
            </a:fld>
            <a:endParaRPr sz="900">
              <a:solidFill>
                <a:schemeClr val="dk2"/>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59" name="Google Shape;59;p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60" name="Google Shape;6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 name="Shape 61"/>
        <p:cNvGrpSpPr/>
        <p:nvPr/>
      </p:nvGrpSpPr>
      <p:grpSpPr>
        <a:xfrm>
          <a:off x="0" y="0"/>
          <a:ext cx="0" cy="0"/>
          <a:chOff x="0" y="0"/>
          <a:chExt cx="0" cy="0"/>
        </a:xfrm>
      </p:grpSpPr>
      <p:sp>
        <p:nvSpPr>
          <p:cNvPr id="62" name="Google Shape;62;p1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64"/>
        <p:cNvGrpSpPr/>
        <p:nvPr/>
      </p:nvGrpSpPr>
      <p:grpSpPr>
        <a:xfrm>
          <a:off x="0" y="0"/>
          <a:ext cx="0" cy="0"/>
          <a:chOff x="0" y="0"/>
          <a:chExt cx="0" cy="0"/>
        </a:xfrm>
      </p:grpSpPr>
      <p:sp>
        <p:nvSpPr>
          <p:cNvPr id="65" name="Google Shape;65;p17"/>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69" name="Google Shape;6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2" name="Google Shape;72;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3" name="Google Shape;73;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6" name="Google Shape;76;p2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77" name="Google Shape;77;p2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78" name="Google Shape;7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1" name="Google Shape;8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2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84" name="Google Shape;84;p2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85" name="Google Shape;85;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2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88" name="Google Shape;88;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2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92" name="Google Shape;92;p2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93" name="Google Shape;93;p2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2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97" name="Google Shape;97;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sp>
        <p:nvSpPr>
          <p:cNvPr id="99" name="Google Shape;99;p26"/>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endParaRPr/>
          </a:p>
        </p:txBody>
      </p:sp>
      <p:sp>
        <p:nvSpPr>
          <p:cNvPr id="100" name="Google Shape;100;p2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1" name="Google Shape;101;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5" name="Google Shape;55;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6" name="Google Shape;5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7.tiff"/><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8.tiff"/><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stackoverflow.blog/2017/10/10/impressive-growth-r/" TargetMode="External"/><Relationship Id="rId5" Type="http://schemas.openxmlformats.org/officeDocument/2006/relationships/image" Target="../media/image6.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hyperlink" Target="https://www.datacamp.com/courses/working-with-data-in-the-tidyverse" TargetMode="External"/><Relationship Id="rId3" Type="http://schemas.openxmlformats.org/officeDocument/2006/relationships/image" Target="../media/image1.png"/><Relationship Id="rId7" Type="http://schemas.openxmlformats.org/officeDocument/2006/relationships/hyperlink" Target="https://www.datacamp.com/courses/string-manipulation-in-r-with-stringr" TargetMode="External"/><Relationship Id="rId12" Type="http://schemas.openxmlformats.org/officeDocument/2006/relationships/image" Target="../media/image32.png"/><Relationship Id="rId2" Type="http://schemas.openxmlformats.org/officeDocument/2006/relationships/notesSlide" Target="../notesSlides/notesSlide23.xml"/><Relationship Id="rId16"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hyperlink" Target="https://www.datacamp.com/courses/modeling-with-data-in-the-tidyverse" TargetMode="External"/><Relationship Id="rId5" Type="http://schemas.openxmlformats.org/officeDocument/2006/relationships/hyperlink" Target="https://www.datacamp.com/courses/sentiment-analysis-in-r-the-tidy-way" TargetMode="External"/><Relationship Id="rId15" Type="http://schemas.openxmlformats.org/officeDocument/2006/relationships/hyperlink" Target="https://www.datacamp.com/courses/dplyr-data-manipulation-r-tutorial" TargetMode="External"/><Relationship Id="rId10" Type="http://schemas.openxmlformats.org/officeDocument/2006/relationships/image" Target="../media/image31.png"/><Relationship Id="rId4" Type="http://schemas.openxmlformats.org/officeDocument/2006/relationships/image" Target="../media/image6.png"/><Relationship Id="rId9" Type="http://schemas.openxmlformats.org/officeDocument/2006/relationships/hyperlink" Target="https://www.datacamp.com/courses/communicating-with-data-in-the-tidyverse" TargetMode="External"/><Relationship Id="rId1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hyperlink" Target="https://www.datacamp.com/jobs" TargetMode="External"/><Relationship Id="rId5" Type="http://schemas.openxmlformats.org/officeDocument/2006/relationships/image" Target="../media/image39.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hyperlink" Target="mailto:chester@datacamp.com" TargetMode="External"/><Relationship Id="rId13" Type="http://schemas.openxmlformats.org/officeDocument/2006/relationships/image" Target="../media/image44.svg"/><Relationship Id="rId3" Type="http://schemas.openxmlformats.org/officeDocument/2006/relationships/image" Target="../media/image1.png"/><Relationship Id="rId7" Type="http://schemas.openxmlformats.org/officeDocument/2006/relationships/hyperlink" Target="https://github.com/ismayc" TargetMode="External"/><Relationship Id="rId12"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hyperlink" Target="https://www.twitter.com/old_man_chester" TargetMode="External"/><Relationship Id="rId11" Type="http://schemas.openxmlformats.org/officeDocument/2006/relationships/image" Target="../media/image42.png"/><Relationship Id="rId5" Type="http://schemas.openxmlformats.org/officeDocument/2006/relationships/image" Target="../media/image41.png"/><Relationship Id="rId15" Type="http://schemas.openxmlformats.org/officeDocument/2006/relationships/image" Target="../media/image46.svg"/><Relationship Id="rId10" Type="http://schemas.openxmlformats.org/officeDocument/2006/relationships/hyperlink" Target="http://bit.ly/ismay-jsm" TargetMode="External"/><Relationship Id="rId4" Type="http://schemas.openxmlformats.org/officeDocument/2006/relationships/image" Target="../media/image6.png"/><Relationship Id="rId9" Type="http://schemas.openxmlformats.org/officeDocument/2006/relationships/hyperlink" Target="http://varianceexplained.org/" TargetMode="External"/><Relationship Id="rId1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hyperlink" Target="https://www.datacamp.com/community/blog/practice-mode-arrives-on-mobile" TargetMode="External"/><Relationship Id="rId5" Type="http://schemas.openxmlformats.org/officeDocument/2006/relationships/image" Target="../media/image9.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7" name="Google Shape;108;p28">
            <a:extLst>
              <a:ext uri="{FF2B5EF4-FFF2-40B4-BE49-F238E27FC236}">
                <a16:creationId xmlns:a16="http://schemas.microsoft.com/office/drawing/2014/main" id="{C66D3A7E-B448-F04C-8D33-4B1894560321}"/>
              </a:ext>
            </a:extLst>
          </p:cNvPr>
          <p:cNvPicPr preferRelativeResize="0"/>
          <p:nvPr/>
        </p:nvPicPr>
        <p:blipFill>
          <a:blip r:embed="rId3">
            <a:alphaModFix/>
          </a:blip>
          <a:stretch>
            <a:fillRect/>
          </a:stretch>
        </p:blipFill>
        <p:spPr>
          <a:xfrm>
            <a:off x="0" y="0"/>
            <a:ext cx="9163997" cy="5143500"/>
          </a:xfrm>
          <a:prstGeom prst="rect">
            <a:avLst/>
          </a:prstGeom>
          <a:noFill/>
          <a:ln>
            <a:noFill/>
          </a:ln>
        </p:spPr>
      </p:pic>
      <p:pic>
        <p:nvPicPr>
          <p:cNvPr id="8" name="Google Shape;109;p28">
            <a:extLst>
              <a:ext uri="{FF2B5EF4-FFF2-40B4-BE49-F238E27FC236}">
                <a16:creationId xmlns:a16="http://schemas.microsoft.com/office/drawing/2014/main" id="{84FA7DB0-0274-4547-80DF-302DDB196E21}"/>
              </a:ext>
            </a:extLst>
          </p:cNvPr>
          <p:cNvPicPr preferRelativeResize="0"/>
          <p:nvPr/>
        </p:nvPicPr>
        <p:blipFill>
          <a:blip r:embed="rId4">
            <a:alphaModFix/>
          </a:blip>
          <a:stretch>
            <a:fillRect/>
          </a:stretch>
        </p:blipFill>
        <p:spPr>
          <a:xfrm>
            <a:off x="3808600" y="397987"/>
            <a:ext cx="1526799" cy="977400"/>
          </a:xfrm>
          <a:prstGeom prst="rect">
            <a:avLst/>
          </a:prstGeom>
          <a:noFill/>
          <a:ln>
            <a:noFill/>
          </a:ln>
        </p:spPr>
      </p:pic>
      <p:sp>
        <p:nvSpPr>
          <p:cNvPr id="9" name="Google Shape;110;p28">
            <a:extLst>
              <a:ext uri="{FF2B5EF4-FFF2-40B4-BE49-F238E27FC236}">
                <a16:creationId xmlns:a16="http://schemas.microsoft.com/office/drawing/2014/main" id="{7738A6A9-1B6C-1146-8C5E-261D52668F0C}"/>
              </a:ext>
            </a:extLst>
          </p:cNvPr>
          <p:cNvSpPr txBox="1"/>
          <p:nvPr/>
        </p:nvSpPr>
        <p:spPr>
          <a:xfrm>
            <a:off x="3936900" y="3929821"/>
            <a:ext cx="1270200" cy="4026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dirty="0">
                <a:solidFill>
                  <a:srgbClr val="FFFFFF"/>
                </a:solidFill>
                <a:latin typeface="Lato Light"/>
                <a:ea typeface="Lato Light"/>
                <a:cs typeface="Lato Light"/>
                <a:sym typeface="Lato Light"/>
              </a:rPr>
              <a:t>2018-07-30</a:t>
            </a:r>
            <a:endParaRPr dirty="0">
              <a:solidFill>
                <a:srgbClr val="FFFFFF"/>
              </a:solidFill>
              <a:latin typeface="Lato Light"/>
              <a:ea typeface="Lato Light"/>
              <a:cs typeface="Lato Light"/>
              <a:sym typeface="Lato Light"/>
            </a:endParaRPr>
          </a:p>
        </p:txBody>
      </p:sp>
      <p:sp>
        <p:nvSpPr>
          <p:cNvPr id="10" name="Google Shape;111;p28">
            <a:extLst>
              <a:ext uri="{FF2B5EF4-FFF2-40B4-BE49-F238E27FC236}">
                <a16:creationId xmlns:a16="http://schemas.microsoft.com/office/drawing/2014/main" id="{49E76A22-E495-9448-9BF9-DC0ACE331A6F}"/>
              </a:ext>
            </a:extLst>
          </p:cNvPr>
          <p:cNvSpPr txBox="1"/>
          <p:nvPr/>
        </p:nvSpPr>
        <p:spPr>
          <a:xfrm>
            <a:off x="1999500" y="1702196"/>
            <a:ext cx="5145000" cy="483600"/>
          </a:xfrm>
          <a:prstGeom prst="rect">
            <a:avLst/>
          </a:prstGeom>
          <a:noFill/>
          <a:ln>
            <a:noFill/>
          </a:ln>
        </p:spPr>
        <p:txBody>
          <a:bodyPr spcFirstLastPara="1" wrap="square" lIns="91425" tIns="91425" rIns="91425" bIns="91425" anchor="t" anchorCtr="0">
            <a:noAutofit/>
          </a:bodyPr>
          <a:lstStyle/>
          <a:p>
            <a:pPr marL="0" lvl="1" indent="88900" algn="ctr" rtl="0">
              <a:spcBef>
                <a:spcPts val="0"/>
              </a:spcBef>
              <a:spcAft>
                <a:spcPts val="0"/>
              </a:spcAft>
              <a:buClr>
                <a:schemeClr val="dk1"/>
              </a:buClr>
              <a:buFont typeface="Arial"/>
              <a:buNone/>
            </a:pPr>
            <a:r>
              <a:rPr lang="en" sz="3000" b="1" dirty="0">
                <a:solidFill>
                  <a:srgbClr val="FFFFFF"/>
                </a:solidFill>
                <a:latin typeface="Lato"/>
                <a:ea typeface="Lato"/>
                <a:cs typeface="Lato"/>
                <a:sym typeface="Lato"/>
              </a:rPr>
              <a:t>Using Data to Drive Curriculum Development</a:t>
            </a:r>
          </a:p>
          <a:p>
            <a:pPr marL="0" lvl="1" indent="88900" algn="ctr" rtl="0">
              <a:spcBef>
                <a:spcPts val="0"/>
              </a:spcBef>
              <a:spcAft>
                <a:spcPts val="0"/>
              </a:spcAft>
              <a:buClr>
                <a:schemeClr val="dk1"/>
              </a:buClr>
              <a:buFont typeface="Arial"/>
              <a:buNone/>
            </a:pPr>
            <a:endParaRPr sz="3000" b="1" dirty="0">
              <a:solidFill>
                <a:srgbClr val="FFFFFF"/>
              </a:solidFill>
              <a:latin typeface="Lato"/>
              <a:ea typeface="Lato"/>
              <a:cs typeface="Lato"/>
              <a:sym typeface="Lato"/>
            </a:endParaRPr>
          </a:p>
          <a:p>
            <a:pPr marL="0" lvl="0" indent="0" algn="ctr" rtl="0">
              <a:spcBef>
                <a:spcPts val="0"/>
              </a:spcBef>
              <a:spcAft>
                <a:spcPts val="0"/>
              </a:spcAft>
              <a:buClr>
                <a:schemeClr val="dk1"/>
              </a:buClr>
              <a:buSzPts val="1100"/>
              <a:buFont typeface="Arial"/>
              <a:buNone/>
            </a:pPr>
            <a:r>
              <a:rPr lang="en-US" sz="1800" dirty="0">
                <a:solidFill>
                  <a:schemeClr val="lt1"/>
                </a:solidFill>
                <a:latin typeface="Lato"/>
                <a:ea typeface="Lato"/>
                <a:cs typeface="Lato"/>
                <a:sym typeface="Lato"/>
              </a:rPr>
              <a:t>Chester Ismay</a:t>
            </a:r>
            <a:endParaRPr sz="1800" dirty="0">
              <a:solidFill>
                <a:schemeClr val="lt1"/>
              </a:solidFill>
              <a:latin typeface="Lato"/>
              <a:ea typeface="Lato"/>
              <a:cs typeface="Lato"/>
              <a:sym typeface="Lato"/>
            </a:endParaRPr>
          </a:p>
          <a:p>
            <a:pPr marL="0" lvl="0" indent="0" algn="ctr" rtl="0">
              <a:spcBef>
                <a:spcPts val="0"/>
              </a:spcBef>
              <a:spcAft>
                <a:spcPts val="0"/>
              </a:spcAft>
              <a:buClr>
                <a:schemeClr val="dk1"/>
              </a:buClr>
              <a:buSzPts val="1100"/>
              <a:buFont typeface="Arial"/>
              <a:buNone/>
            </a:pPr>
            <a:r>
              <a:rPr lang="en" sz="1800" b="1" dirty="0">
                <a:solidFill>
                  <a:schemeClr val="lt1"/>
                </a:solidFill>
                <a:latin typeface="Lato"/>
                <a:ea typeface="Lato"/>
                <a:cs typeface="Lato"/>
                <a:sym typeface="Lato"/>
              </a:rPr>
              <a:t>Senior Curriculum Lead</a:t>
            </a:r>
            <a:endParaRPr sz="3000" b="1" dirty="0">
              <a:solidFill>
                <a:srgbClr val="FFFFFF"/>
              </a:solidFill>
              <a:latin typeface="Lato"/>
              <a:ea typeface="Lato"/>
              <a:cs typeface="Lato"/>
              <a:sym typeface="Lato"/>
            </a:endParaRPr>
          </a:p>
          <a:p>
            <a:pPr marL="0" lvl="0" indent="0" algn="ctr" rtl="0">
              <a:spcBef>
                <a:spcPts val="0"/>
              </a:spcBef>
              <a:spcAft>
                <a:spcPts val="0"/>
              </a:spcAft>
              <a:buNone/>
            </a:pPr>
            <a:endParaRPr sz="3000" dirty="0">
              <a:solidFill>
                <a:srgbClr val="FFFFFF"/>
              </a:solidFill>
              <a:latin typeface="Lato"/>
              <a:ea typeface="Lato"/>
              <a:cs typeface="Lato"/>
              <a:sym typeface="Lato"/>
            </a:endParaRPr>
          </a:p>
        </p:txBody>
      </p:sp>
      <p:sp>
        <p:nvSpPr>
          <p:cNvPr id="11" name="Rectangle 10">
            <a:extLst>
              <a:ext uri="{FF2B5EF4-FFF2-40B4-BE49-F238E27FC236}">
                <a16:creationId xmlns:a16="http://schemas.microsoft.com/office/drawing/2014/main" id="{3C7C7919-1F54-7440-8C84-0989D82128C9}"/>
              </a:ext>
            </a:extLst>
          </p:cNvPr>
          <p:cNvSpPr/>
          <p:nvPr/>
        </p:nvSpPr>
        <p:spPr>
          <a:xfrm>
            <a:off x="-68826" y="4546583"/>
            <a:ext cx="9212826" cy="453073"/>
          </a:xfrm>
          <a:prstGeom prst="rect">
            <a:avLst/>
          </a:prstGeom>
        </p:spPr>
        <p:txBody>
          <a:bodyPr wrap="square">
            <a:spAutoFit/>
          </a:bodyPr>
          <a:lstStyle/>
          <a:p>
            <a:pPr marL="127000" lvl="0" algn="ctr">
              <a:lnSpc>
                <a:spcPct val="150000"/>
              </a:lnSpc>
              <a:buClr>
                <a:srgbClr val="33AACC"/>
              </a:buClr>
              <a:buSzPts val="1600"/>
            </a:pPr>
            <a:r>
              <a:rPr lang="en-US" sz="1800" dirty="0">
                <a:solidFill>
                  <a:schemeClr val="bg1"/>
                </a:solidFill>
                <a:latin typeface="Lato"/>
                <a:ea typeface="Lato"/>
                <a:cs typeface="Lato"/>
                <a:sym typeface="Lato"/>
              </a:rPr>
              <a:t>PDF of slides available at http://</a:t>
            </a:r>
            <a:r>
              <a:rPr lang="en-US" sz="1800" dirty="0" err="1">
                <a:solidFill>
                  <a:schemeClr val="bg1"/>
                </a:solidFill>
                <a:latin typeface="Lato"/>
                <a:ea typeface="Lato"/>
                <a:cs typeface="Lato"/>
                <a:sym typeface="Lato"/>
              </a:rPr>
              <a:t>bit.ly</a:t>
            </a:r>
            <a:r>
              <a:rPr lang="en-US" sz="1800" dirty="0">
                <a:solidFill>
                  <a:schemeClr val="bg1"/>
                </a:solidFill>
                <a:latin typeface="Lato"/>
                <a:ea typeface="Lato"/>
                <a:cs typeface="Lato"/>
                <a:sym typeface="Lato"/>
              </a:rPr>
              <a:t>/</a:t>
            </a:r>
            <a:r>
              <a:rPr lang="en-US" sz="1800" dirty="0" err="1">
                <a:solidFill>
                  <a:schemeClr val="bg1"/>
                </a:solidFill>
                <a:latin typeface="Lato"/>
                <a:ea typeface="Lato"/>
                <a:cs typeface="Lato"/>
                <a:sym typeface="Lato"/>
              </a:rPr>
              <a:t>ismay-jsm</a:t>
            </a:r>
            <a:endParaRPr lang="en-US" sz="1800" dirty="0">
              <a:solidFill>
                <a:schemeClr val="bg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8"/>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215" name="Google Shape;215;p38"/>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Exercise quality metrics</a:t>
            </a:r>
            <a:endParaRPr sz="3000" b="0" i="0" u="none" strike="noStrike" cap="none">
              <a:solidFill>
                <a:srgbClr val="FFFFFF"/>
              </a:solidFill>
              <a:latin typeface="Lato"/>
              <a:ea typeface="Lato"/>
              <a:cs typeface="Lato"/>
              <a:sym typeface="Lato"/>
            </a:endParaRPr>
          </a:p>
        </p:txBody>
      </p:sp>
      <p:pic>
        <p:nvPicPr>
          <p:cNvPr id="216" name="Google Shape;216;p38"/>
          <p:cNvPicPr preferRelativeResize="0"/>
          <p:nvPr/>
        </p:nvPicPr>
        <p:blipFill rotWithShape="1">
          <a:blip r:embed="rId4">
            <a:alphaModFix/>
          </a:blip>
          <a:srcRect/>
          <a:stretch/>
        </p:blipFill>
        <p:spPr>
          <a:xfrm>
            <a:off x="8062925" y="78474"/>
            <a:ext cx="978824" cy="227125"/>
          </a:xfrm>
          <a:prstGeom prst="rect">
            <a:avLst/>
          </a:prstGeom>
          <a:noFill/>
          <a:ln>
            <a:noFill/>
          </a:ln>
        </p:spPr>
      </p:pic>
      <p:grpSp>
        <p:nvGrpSpPr>
          <p:cNvPr id="217" name="Google Shape;217;p38"/>
          <p:cNvGrpSpPr/>
          <p:nvPr/>
        </p:nvGrpSpPr>
        <p:grpSpPr>
          <a:xfrm>
            <a:off x="618300" y="624175"/>
            <a:ext cx="7122599" cy="1206246"/>
            <a:chOff x="618300" y="624175"/>
            <a:chExt cx="7122599" cy="1206246"/>
          </a:xfrm>
        </p:grpSpPr>
        <p:pic>
          <p:nvPicPr>
            <p:cNvPr id="218" name="Google Shape;218;p38"/>
            <p:cNvPicPr preferRelativeResize="0"/>
            <p:nvPr/>
          </p:nvPicPr>
          <p:blipFill>
            <a:blip r:embed="rId5">
              <a:alphaModFix/>
            </a:blip>
            <a:stretch>
              <a:fillRect/>
            </a:stretch>
          </p:blipFill>
          <p:spPr>
            <a:xfrm>
              <a:off x="3559775" y="624175"/>
              <a:ext cx="4181124" cy="1206246"/>
            </a:xfrm>
            <a:prstGeom prst="rect">
              <a:avLst/>
            </a:prstGeom>
            <a:noFill/>
            <a:ln>
              <a:noFill/>
            </a:ln>
          </p:spPr>
        </p:pic>
        <p:sp>
          <p:nvSpPr>
            <p:cNvPr id="219" name="Google Shape;219;p38"/>
            <p:cNvSpPr txBox="1"/>
            <p:nvPr/>
          </p:nvSpPr>
          <p:spPr>
            <a:xfrm>
              <a:off x="618300" y="1012650"/>
              <a:ext cx="21591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3AACC"/>
                  </a:solidFill>
                  <a:highlight>
                    <a:srgbClr val="FFFFFF"/>
                  </a:highlight>
                  <a:latin typeface="Lato"/>
                  <a:ea typeface="Lato"/>
                  <a:cs typeface="Lato"/>
                  <a:sym typeface="Lato"/>
                </a:rPr>
                <a:t>% asked hint</a:t>
              </a:r>
              <a:endParaRPr sz="1800" b="1">
                <a:solidFill>
                  <a:srgbClr val="33AACC"/>
                </a:solidFill>
                <a:latin typeface="Lato"/>
                <a:ea typeface="Lato"/>
                <a:cs typeface="Lato"/>
                <a:sym typeface="Lato"/>
              </a:endParaRPr>
            </a:p>
          </p:txBody>
        </p:sp>
      </p:grpSp>
      <p:grpSp>
        <p:nvGrpSpPr>
          <p:cNvPr id="220" name="Google Shape;220;p38"/>
          <p:cNvGrpSpPr/>
          <p:nvPr/>
        </p:nvGrpSpPr>
        <p:grpSpPr>
          <a:xfrm>
            <a:off x="618300" y="1879750"/>
            <a:ext cx="7122600" cy="1991350"/>
            <a:chOff x="618300" y="1879750"/>
            <a:chExt cx="7122600" cy="1991350"/>
          </a:xfrm>
        </p:grpSpPr>
        <p:pic>
          <p:nvPicPr>
            <p:cNvPr id="221" name="Google Shape;221;p38"/>
            <p:cNvPicPr preferRelativeResize="0"/>
            <p:nvPr/>
          </p:nvPicPr>
          <p:blipFill>
            <a:blip r:embed="rId6">
              <a:alphaModFix/>
            </a:blip>
            <a:stretch>
              <a:fillRect/>
            </a:stretch>
          </p:blipFill>
          <p:spPr>
            <a:xfrm>
              <a:off x="3559774" y="1879750"/>
              <a:ext cx="4181126" cy="1991350"/>
            </a:xfrm>
            <a:prstGeom prst="rect">
              <a:avLst/>
            </a:prstGeom>
            <a:noFill/>
            <a:ln>
              <a:noFill/>
            </a:ln>
          </p:spPr>
        </p:pic>
        <p:sp>
          <p:nvSpPr>
            <p:cNvPr id="222" name="Google Shape;222;p38"/>
            <p:cNvSpPr txBox="1"/>
            <p:nvPr/>
          </p:nvSpPr>
          <p:spPr>
            <a:xfrm>
              <a:off x="618300" y="2660775"/>
              <a:ext cx="21591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3AACC"/>
                  </a:solidFill>
                  <a:highlight>
                    <a:srgbClr val="FFFFFF"/>
                  </a:highlight>
                  <a:latin typeface="Lato"/>
                  <a:ea typeface="Lato"/>
                  <a:cs typeface="Lato"/>
                  <a:sym typeface="Lato"/>
                </a:rPr>
                <a:t>% asked solution</a:t>
              </a:r>
              <a:endParaRPr sz="1800" b="1">
                <a:solidFill>
                  <a:srgbClr val="33AACC"/>
                </a:solidFill>
                <a:latin typeface="Lato"/>
                <a:ea typeface="Lato"/>
                <a:cs typeface="Lato"/>
                <a:sym typeface="Lato"/>
              </a:endParaRPr>
            </a:p>
          </p:txBody>
        </p:sp>
      </p:grpSp>
      <p:grpSp>
        <p:nvGrpSpPr>
          <p:cNvPr id="223" name="Google Shape;223;p38"/>
          <p:cNvGrpSpPr/>
          <p:nvPr/>
        </p:nvGrpSpPr>
        <p:grpSpPr>
          <a:xfrm>
            <a:off x="618300" y="4090881"/>
            <a:ext cx="7122600" cy="791019"/>
            <a:chOff x="618300" y="4090881"/>
            <a:chExt cx="7122600" cy="791019"/>
          </a:xfrm>
        </p:grpSpPr>
        <p:pic>
          <p:nvPicPr>
            <p:cNvPr id="224" name="Google Shape;224;p38"/>
            <p:cNvPicPr preferRelativeResize="0"/>
            <p:nvPr/>
          </p:nvPicPr>
          <p:blipFill>
            <a:blip r:embed="rId7">
              <a:alphaModFix/>
            </a:blip>
            <a:stretch>
              <a:fillRect/>
            </a:stretch>
          </p:blipFill>
          <p:spPr>
            <a:xfrm>
              <a:off x="3559775" y="4090881"/>
              <a:ext cx="4181125" cy="791019"/>
            </a:xfrm>
            <a:prstGeom prst="rect">
              <a:avLst/>
            </a:prstGeom>
            <a:noFill/>
            <a:ln>
              <a:noFill/>
            </a:ln>
          </p:spPr>
        </p:pic>
        <p:sp>
          <p:nvSpPr>
            <p:cNvPr id="225" name="Google Shape;225;p38"/>
            <p:cNvSpPr txBox="1"/>
            <p:nvPr/>
          </p:nvSpPr>
          <p:spPr>
            <a:xfrm>
              <a:off x="618300" y="4271738"/>
              <a:ext cx="24030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3AACC"/>
                  </a:solidFill>
                  <a:highlight>
                    <a:srgbClr val="FFFFFF"/>
                  </a:highlight>
                  <a:latin typeface="Lato"/>
                  <a:ea typeface="Lato"/>
                  <a:cs typeface="Lato"/>
                  <a:sym typeface="Lato"/>
                </a:rPr>
                <a:t>% reporting an issue</a:t>
              </a:r>
              <a:endParaRPr sz="1800" b="1">
                <a:solidFill>
                  <a:srgbClr val="33AACC"/>
                </a:solidFill>
                <a:latin typeface="Lato"/>
                <a:ea typeface="Lato"/>
                <a:cs typeface="Lato"/>
                <a:sym typeface="La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1000"/>
                                        <p:tgtEl>
                                          <p:spTgt spid="2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0"/>
                                        </p:tgtEl>
                                        <p:attrNameLst>
                                          <p:attrName>style.visibility</p:attrName>
                                        </p:attrNameLst>
                                      </p:cBhvr>
                                      <p:to>
                                        <p:strVal val="visible"/>
                                      </p:to>
                                    </p:set>
                                    <p:animEffect transition="in" filter="fade">
                                      <p:cBhvr>
                                        <p:cTn id="12" dur="1000"/>
                                        <p:tgtEl>
                                          <p:spTgt spid="2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3"/>
                                        </p:tgtEl>
                                        <p:attrNameLst>
                                          <p:attrName>style.visibility</p:attrName>
                                        </p:attrNameLst>
                                      </p:cBhvr>
                                      <p:to>
                                        <p:strVal val="visible"/>
                                      </p:to>
                                    </p:set>
                                    <p:animEffect transition="in" filter="fade">
                                      <p:cBhvr>
                                        <p:cTn id="17" dur="10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9"/>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231" name="Google Shape;231;p39"/>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Hierarchy of content quality</a:t>
            </a:r>
            <a:endParaRPr sz="3000" b="0" i="0" u="none" strike="noStrike" cap="none">
              <a:solidFill>
                <a:srgbClr val="FFFFFF"/>
              </a:solidFill>
              <a:latin typeface="Lato"/>
              <a:ea typeface="Lato"/>
              <a:cs typeface="Lato"/>
              <a:sym typeface="Lato"/>
            </a:endParaRPr>
          </a:p>
        </p:txBody>
      </p:sp>
      <p:pic>
        <p:nvPicPr>
          <p:cNvPr id="232" name="Google Shape;232;p39"/>
          <p:cNvPicPr preferRelativeResize="0"/>
          <p:nvPr/>
        </p:nvPicPr>
        <p:blipFill rotWithShape="1">
          <a:blip r:embed="rId4">
            <a:alphaModFix/>
          </a:blip>
          <a:srcRect/>
          <a:stretch/>
        </p:blipFill>
        <p:spPr>
          <a:xfrm>
            <a:off x="8062925" y="78474"/>
            <a:ext cx="978824" cy="227125"/>
          </a:xfrm>
          <a:prstGeom prst="rect">
            <a:avLst/>
          </a:prstGeom>
          <a:noFill/>
          <a:ln>
            <a:noFill/>
          </a:ln>
        </p:spPr>
      </p:pic>
      <p:sp>
        <p:nvSpPr>
          <p:cNvPr id="233" name="Google Shape;233;p39"/>
          <p:cNvSpPr/>
          <p:nvPr/>
        </p:nvSpPr>
        <p:spPr>
          <a:xfrm>
            <a:off x="378800" y="3716300"/>
            <a:ext cx="6114600" cy="1038900"/>
          </a:xfrm>
          <a:prstGeom prst="rect">
            <a:avLst/>
          </a:prstGeom>
          <a:solidFill>
            <a:srgbClr val="33AA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sz="2400"/>
              <a:t>Is it working?</a:t>
            </a:r>
            <a:endParaRPr sz="2400"/>
          </a:p>
        </p:txBody>
      </p:sp>
      <p:sp>
        <p:nvSpPr>
          <p:cNvPr id="234" name="Google Shape;234;p39"/>
          <p:cNvSpPr/>
          <p:nvPr/>
        </p:nvSpPr>
        <p:spPr>
          <a:xfrm>
            <a:off x="1065200" y="2748200"/>
            <a:ext cx="4898700" cy="968100"/>
          </a:xfrm>
          <a:prstGeom prst="rect">
            <a:avLst/>
          </a:prstGeom>
          <a:solidFill>
            <a:srgbClr val="FFCA2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Is it doable?</a:t>
            </a:r>
            <a:endParaRPr sz="2400"/>
          </a:p>
        </p:txBody>
      </p:sp>
      <p:sp>
        <p:nvSpPr>
          <p:cNvPr id="235" name="Google Shape;235;p39"/>
          <p:cNvSpPr/>
          <p:nvPr/>
        </p:nvSpPr>
        <p:spPr>
          <a:xfrm>
            <a:off x="1625600" y="1890200"/>
            <a:ext cx="3777900" cy="858000"/>
          </a:xfrm>
          <a:prstGeom prst="rect">
            <a:avLst/>
          </a:prstGeom>
          <a:solidFill>
            <a:srgbClr val="7ECCE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Is it fun?</a:t>
            </a:r>
            <a:endParaRPr sz="2400"/>
          </a:p>
        </p:txBody>
      </p:sp>
      <p:sp>
        <p:nvSpPr>
          <p:cNvPr id="236" name="Google Shape;236;p39"/>
          <p:cNvSpPr/>
          <p:nvPr/>
        </p:nvSpPr>
        <p:spPr>
          <a:xfrm>
            <a:off x="2314550" y="1032200"/>
            <a:ext cx="2400000" cy="8580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Am I learning?</a:t>
            </a:r>
            <a:endParaRPr sz="2400"/>
          </a:p>
        </p:txBody>
      </p:sp>
      <p:sp>
        <p:nvSpPr>
          <p:cNvPr id="237" name="Google Shape;237;p39"/>
          <p:cNvSpPr txBox="1"/>
          <p:nvPr/>
        </p:nvSpPr>
        <p:spPr>
          <a:xfrm>
            <a:off x="6493400" y="4261975"/>
            <a:ext cx="24000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3AACC"/>
                </a:solidFill>
                <a:highlight>
                  <a:schemeClr val="lt1"/>
                </a:highlight>
                <a:latin typeface="Lato"/>
                <a:ea typeface="Lato"/>
                <a:cs typeface="Lato"/>
                <a:sym typeface="Lato"/>
              </a:rPr>
              <a:t>% reporting an issue</a:t>
            </a:r>
            <a:endParaRPr sz="1800" b="1">
              <a:solidFill>
                <a:srgbClr val="33AACC"/>
              </a:solidFill>
              <a:highlight>
                <a:srgbClr val="FFFFFF"/>
              </a:highlight>
              <a:latin typeface="Lato"/>
              <a:ea typeface="Lato"/>
              <a:cs typeface="Lato"/>
              <a:sym typeface="Lato"/>
            </a:endParaRPr>
          </a:p>
        </p:txBody>
      </p:sp>
      <p:sp>
        <p:nvSpPr>
          <p:cNvPr id="238" name="Google Shape;238;p39"/>
          <p:cNvSpPr txBox="1"/>
          <p:nvPr/>
        </p:nvSpPr>
        <p:spPr>
          <a:xfrm>
            <a:off x="6613850" y="3832663"/>
            <a:ext cx="21591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3AACC"/>
                </a:solidFill>
                <a:highlight>
                  <a:srgbClr val="FFFFFF"/>
                </a:highlight>
                <a:latin typeface="Lato"/>
                <a:ea typeface="Lato"/>
                <a:cs typeface="Lato"/>
                <a:sym typeface="Lato"/>
              </a:rPr>
              <a:t>% asking solution</a:t>
            </a:r>
            <a:endParaRPr sz="1800" b="1">
              <a:solidFill>
                <a:srgbClr val="33AACC"/>
              </a:solidFill>
              <a:latin typeface="Lato"/>
              <a:ea typeface="Lato"/>
              <a:cs typeface="Lato"/>
              <a:sym typeface="Lato"/>
            </a:endParaRPr>
          </a:p>
        </p:txBody>
      </p:sp>
      <p:sp>
        <p:nvSpPr>
          <p:cNvPr id="239" name="Google Shape;239;p39"/>
          <p:cNvSpPr txBox="1"/>
          <p:nvPr/>
        </p:nvSpPr>
        <p:spPr>
          <a:xfrm>
            <a:off x="6613850" y="3017588"/>
            <a:ext cx="21591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3AACC"/>
                </a:solidFill>
                <a:highlight>
                  <a:srgbClr val="FFFFFF"/>
                </a:highlight>
                <a:latin typeface="Lato"/>
                <a:ea typeface="Lato"/>
                <a:cs typeface="Lato"/>
                <a:sym typeface="Lato"/>
              </a:rPr>
              <a:t>% asking hint</a:t>
            </a:r>
            <a:endParaRPr sz="1800" b="1">
              <a:solidFill>
                <a:srgbClr val="33AACC"/>
              </a:solidFill>
              <a:latin typeface="Lato"/>
              <a:ea typeface="Lato"/>
              <a:cs typeface="Lato"/>
              <a:sym typeface="Lato"/>
            </a:endParaRPr>
          </a:p>
        </p:txBody>
      </p:sp>
      <p:sp>
        <p:nvSpPr>
          <p:cNvPr id="240" name="Google Shape;240;p39"/>
          <p:cNvSpPr txBox="1"/>
          <p:nvPr/>
        </p:nvSpPr>
        <p:spPr>
          <a:xfrm>
            <a:off x="6613850" y="2163388"/>
            <a:ext cx="21591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3AACC"/>
                </a:solidFill>
                <a:highlight>
                  <a:srgbClr val="FFFFFF"/>
                </a:highlight>
                <a:latin typeface="Lato"/>
                <a:ea typeface="Lato"/>
                <a:cs typeface="Lato"/>
                <a:sym typeface="Lato"/>
              </a:rPr>
              <a:t>Course rating</a:t>
            </a:r>
            <a:endParaRPr sz="1800" b="1">
              <a:solidFill>
                <a:srgbClr val="33AACC"/>
              </a:solidFill>
              <a:latin typeface="Lato"/>
              <a:ea typeface="Lato"/>
              <a:cs typeface="Lato"/>
              <a:sym typeface="Lato"/>
            </a:endParaRPr>
          </a:p>
        </p:txBody>
      </p:sp>
      <p:pic>
        <p:nvPicPr>
          <p:cNvPr id="241" name="Google Shape;241;p39"/>
          <p:cNvPicPr preferRelativeResize="0"/>
          <p:nvPr/>
        </p:nvPicPr>
        <p:blipFill>
          <a:blip r:embed="rId5">
            <a:alphaModFix/>
          </a:blip>
          <a:stretch>
            <a:fillRect/>
          </a:stretch>
        </p:blipFill>
        <p:spPr>
          <a:xfrm>
            <a:off x="6562325" y="829125"/>
            <a:ext cx="2262140" cy="12641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1000"/>
                                        <p:tgtEl>
                                          <p:spTgt spid="2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8"/>
                                        </p:tgtEl>
                                        <p:attrNameLst>
                                          <p:attrName>style.visibility</p:attrName>
                                        </p:attrNameLst>
                                      </p:cBhvr>
                                      <p:to>
                                        <p:strVal val="visible"/>
                                      </p:to>
                                    </p:set>
                                    <p:animEffect transition="in" filter="fade">
                                      <p:cBhvr>
                                        <p:cTn id="12" dur="1000"/>
                                        <p:tgtEl>
                                          <p:spTgt spid="2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9"/>
                                        </p:tgtEl>
                                        <p:attrNameLst>
                                          <p:attrName>style.visibility</p:attrName>
                                        </p:attrNameLst>
                                      </p:cBhvr>
                                      <p:to>
                                        <p:strVal val="visible"/>
                                      </p:to>
                                    </p:set>
                                    <p:animEffect transition="in" filter="fade">
                                      <p:cBhvr>
                                        <p:cTn id="17" dur="1000"/>
                                        <p:tgtEl>
                                          <p:spTgt spid="2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0"/>
                                        </p:tgtEl>
                                        <p:attrNameLst>
                                          <p:attrName>style.visibility</p:attrName>
                                        </p:attrNameLst>
                                      </p:cBhvr>
                                      <p:to>
                                        <p:strVal val="visible"/>
                                      </p:to>
                                    </p:set>
                                    <p:animEffect transition="in" filter="fade">
                                      <p:cBhvr>
                                        <p:cTn id="22" dur="1000"/>
                                        <p:tgtEl>
                                          <p:spTgt spid="2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1"/>
                                        </p:tgtEl>
                                        <p:attrNameLst>
                                          <p:attrName>style.visibility</p:attrName>
                                        </p:attrNameLst>
                                      </p:cBhvr>
                                      <p:to>
                                        <p:strVal val="visible"/>
                                      </p:to>
                                    </p:set>
                                    <p:animEffect transition="in" filter="fade">
                                      <p:cBhvr>
                                        <p:cTn id="27" dur="10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6"/>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302" name="Google Shape;302;p46"/>
          <p:cNvSpPr txBox="1"/>
          <p:nvPr/>
        </p:nvSpPr>
        <p:spPr>
          <a:xfrm>
            <a:off x="0" y="-30675"/>
            <a:ext cx="7935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Looking deeper into completion rate</a:t>
            </a:r>
            <a:endParaRPr sz="3000" b="0" i="0" u="none" strike="noStrike" cap="none">
              <a:solidFill>
                <a:srgbClr val="FFFFFF"/>
              </a:solidFill>
              <a:latin typeface="Lato"/>
              <a:ea typeface="Lato"/>
              <a:cs typeface="Lato"/>
              <a:sym typeface="Lato"/>
            </a:endParaRPr>
          </a:p>
        </p:txBody>
      </p:sp>
      <p:pic>
        <p:nvPicPr>
          <p:cNvPr id="303" name="Google Shape;303;p46"/>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4" name="Picture 3">
            <a:extLst>
              <a:ext uri="{FF2B5EF4-FFF2-40B4-BE49-F238E27FC236}">
                <a16:creationId xmlns:a16="http://schemas.microsoft.com/office/drawing/2014/main" id="{E628D8D6-D600-3C43-81AC-62A96CB3ED58}"/>
              </a:ext>
            </a:extLst>
          </p:cNvPr>
          <p:cNvPicPr>
            <a:picLocks noChangeAspect="1"/>
          </p:cNvPicPr>
          <p:nvPr/>
        </p:nvPicPr>
        <p:blipFill>
          <a:blip r:embed="rId5"/>
          <a:stretch>
            <a:fillRect/>
          </a:stretch>
        </p:blipFill>
        <p:spPr>
          <a:xfrm>
            <a:off x="741679" y="461392"/>
            <a:ext cx="7763559" cy="460082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47"/>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310" name="Google Shape;310;p47"/>
          <p:cNvSpPr txBox="1"/>
          <p:nvPr/>
        </p:nvSpPr>
        <p:spPr>
          <a:xfrm>
            <a:off x="0" y="-30675"/>
            <a:ext cx="7935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Segmenting users by experience shows the true completion rates </a:t>
            </a:r>
            <a:endParaRPr sz="3000" b="0" i="0" u="none" strike="noStrike" cap="none">
              <a:solidFill>
                <a:srgbClr val="FFFFFF"/>
              </a:solidFill>
              <a:latin typeface="Lato"/>
              <a:ea typeface="Lato"/>
              <a:cs typeface="Lato"/>
              <a:sym typeface="Lato"/>
            </a:endParaRPr>
          </a:p>
        </p:txBody>
      </p:sp>
      <p:pic>
        <p:nvPicPr>
          <p:cNvPr id="311" name="Google Shape;311;p47"/>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4" name="Picture 3">
            <a:extLst>
              <a:ext uri="{FF2B5EF4-FFF2-40B4-BE49-F238E27FC236}">
                <a16:creationId xmlns:a16="http://schemas.microsoft.com/office/drawing/2014/main" id="{83C1EF6A-E3B0-194C-9A1D-FCE2B504D760}"/>
              </a:ext>
            </a:extLst>
          </p:cNvPr>
          <p:cNvPicPr>
            <a:picLocks noChangeAspect="1"/>
          </p:cNvPicPr>
          <p:nvPr/>
        </p:nvPicPr>
        <p:blipFill>
          <a:blip r:embed="rId5"/>
          <a:stretch>
            <a:fillRect/>
          </a:stretch>
        </p:blipFill>
        <p:spPr>
          <a:xfrm>
            <a:off x="650239" y="413598"/>
            <a:ext cx="7895639" cy="46791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16"/>
        <p:cNvGrpSpPr/>
        <p:nvPr/>
      </p:nvGrpSpPr>
      <p:grpSpPr>
        <a:xfrm>
          <a:off x="0" y="0"/>
          <a:ext cx="0" cy="0"/>
          <a:chOff x="0" y="0"/>
          <a:chExt cx="0" cy="0"/>
        </a:xfrm>
      </p:grpSpPr>
      <p:sp>
        <p:nvSpPr>
          <p:cNvPr id="317" name="Google Shape;317;p48"/>
          <p:cNvSpPr txBox="1"/>
          <p:nvPr/>
        </p:nvSpPr>
        <p:spPr>
          <a:xfrm>
            <a:off x="192024" y="1669312"/>
            <a:ext cx="8782200" cy="1594883"/>
          </a:xfrm>
          <a:prstGeom prst="rect">
            <a:avLst/>
          </a:prstGeom>
          <a:noFill/>
          <a:ln>
            <a:noFill/>
          </a:ln>
        </p:spPr>
        <p:txBody>
          <a:bodyPr spcFirstLastPara="1" wrap="square" lIns="91425" tIns="91425" rIns="91425" bIns="91425" anchor="t" anchorCtr="0">
            <a:noAutofit/>
          </a:bodyPr>
          <a:lstStyle/>
          <a:p>
            <a:pPr marL="0" marR="0" lvl="1" indent="88900" algn="ctr" rtl="0">
              <a:lnSpc>
                <a:spcPct val="100000"/>
              </a:lnSpc>
              <a:spcBef>
                <a:spcPts val="0"/>
              </a:spcBef>
              <a:spcAft>
                <a:spcPts val="0"/>
              </a:spcAft>
              <a:buClr>
                <a:schemeClr val="dk1"/>
              </a:buClr>
              <a:buSzPts val="3000"/>
              <a:buFont typeface="Arial"/>
              <a:buNone/>
            </a:pPr>
            <a:r>
              <a:rPr lang="en" sz="3000" b="1" dirty="0">
                <a:solidFill>
                  <a:schemeClr val="dk1"/>
                </a:solidFill>
                <a:latin typeface="Lato"/>
                <a:ea typeface="Lato"/>
                <a:cs typeface="Lato"/>
                <a:sym typeface="Lato"/>
              </a:rPr>
              <a:t>What can we tell about </a:t>
            </a:r>
          </a:p>
          <a:p>
            <a:pPr marL="0" marR="0" lvl="1" indent="88900" algn="ctr" rtl="0">
              <a:lnSpc>
                <a:spcPct val="100000"/>
              </a:lnSpc>
              <a:spcBef>
                <a:spcPts val="0"/>
              </a:spcBef>
              <a:spcAft>
                <a:spcPts val="0"/>
              </a:spcAft>
              <a:buClr>
                <a:schemeClr val="dk1"/>
              </a:buClr>
              <a:buSzPts val="3000"/>
              <a:buFont typeface="Arial"/>
              <a:buNone/>
            </a:pPr>
            <a:r>
              <a:rPr lang="en" sz="3000" b="1" dirty="0">
                <a:solidFill>
                  <a:schemeClr val="dk1"/>
                </a:solidFill>
                <a:latin typeface="Lato"/>
                <a:ea typeface="Lato"/>
                <a:cs typeface="Lato"/>
                <a:sym typeface="Lato"/>
              </a:rPr>
              <a:t>the process of learning </a:t>
            </a:r>
          </a:p>
          <a:p>
            <a:pPr marL="0" marR="0" lvl="1" indent="88900" algn="ctr" rtl="0">
              <a:lnSpc>
                <a:spcPct val="100000"/>
              </a:lnSpc>
              <a:spcBef>
                <a:spcPts val="0"/>
              </a:spcBef>
              <a:spcAft>
                <a:spcPts val="0"/>
              </a:spcAft>
              <a:buClr>
                <a:schemeClr val="dk1"/>
              </a:buClr>
              <a:buSzPts val="3000"/>
              <a:buFont typeface="Arial"/>
              <a:buNone/>
            </a:pPr>
            <a:r>
              <a:rPr lang="en" sz="3000" b="1" dirty="0">
                <a:solidFill>
                  <a:schemeClr val="dk1"/>
                </a:solidFill>
                <a:latin typeface="Lato"/>
                <a:ea typeface="Lato"/>
                <a:cs typeface="Lato"/>
                <a:sym typeface="Lato"/>
              </a:rPr>
              <a:t>data science?</a:t>
            </a:r>
            <a:endParaRPr sz="3000" b="0" i="0" u="none" strike="noStrike" cap="none" dirty="0">
              <a:solidFill>
                <a:schemeClr val="dk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51"/>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339" name="Google Shape;339;p51"/>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We understand what in a course is challenging</a:t>
            </a:r>
            <a:endParaRPr sz="3000" b="0" i="0" u="none" strike="noStrike" cap="none">
              <a:solidFill>
                <a:srgbClr val="FFFFFF"/>
              </a:solidFill>
              <a:latin typeface="Lato"/>
              <a:ea typeface="Lato"/>
              <a:cs typeface="Lato"/>
              <a:sym typeface="Lato"/>
            </a:endParaRPr>
          </a:p>
        </p:txBody>
      </p:sp>
      <p:pic>
        <p:nvPicPr>
          <p:cNvPr id="340" name="Google Shape;340;p51"/>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341" name="Google Shape;341;p51"/>
          <p:cNvPicPr preferRelativeResize="0"/>
          <p:nvPr/>
        </p:nvPicPr>
        <p:blipFill rotWithShape="1">
          <a:blip r:embed="rId5">
            <a:alphaModFix/>
          </a:blip>
          <a:srcRect/>
          <a:stretch/>
        </p:blipFill>
        <p:spPr>
          <a:xfrm>
            <a:off x="152400" y="727199"/>
            <a:ext cx="8839204" cy="39961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52"/>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347" name="Google Shape;347;p52"/>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We understand what in a course is challenging</a:t>
            </a:r>
            <a:endParaRPr sz="3000" b="0" i="0" u="none" strike="noStrike" cap="none">
              <a:solidFill>
                <a:srgbClr val="FFFFFF"/>
              </a:solidFill>
              <a:latin typeface="Lato"/>
              <a:ea typeface="Lato"/>
              <a:cs typeface="Lato"/>
              <a:sym typeface="Lato"/>
            </a:endParaRPr>
          </a:p>
        </p:txBody>
      </p:sp>
      <p:pic>
        <p:nvPicPr>
          <p:cNvPr id="348" name="Google Shape;348;p52"/>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349" name="Google Shape;349;p52"/>
          <p:cNvPicPr preferRelativeResize="0"/>
          <p:nvPr/>
        </p:nvPicPr>
        <p:blipFill rotWithShape="1">
          <a:blip r:embed="rId5">
            <a:alphaModFix/>
          </a:blip>
          <a:srcRect/>
          <a:stretch/>
        </p:blipFill>
        <p:spPr>
          <a:xfrm>
            <a:off x="152400" y="727199"/>
            <a:ext cx="8839204" cy="3996102"/>
          </a:xfrm>
          <a:prstGeom prst="rect">
            <a:avLst/>
          </a:prstGeom>
          <a:noFill/>
          <a:ln>
            <a:noFill/>
          </a:ln>
        </p:spPr>
      </p:pic>
      <p:pic>
        <p:nvPicPr>
          <p:cNvPr id="350" name="Google Shape;350;p52"/>
          <p:cNvPicPr preferRelativeResize="0"/>
          <p:nvPr/>
        </p:nvPicPr>
        <p:blipFill rotWithShape="1">
          <a:blip r:embed="rId6">
            <a:alphaModFix/>
          </a:blip>
          <a:srcRect l="41561" t="11309" b="20645"/>
          <a:stretch/>
        </p:blipFill>
        <p:spPr>
          <a:xfrm>
            <a:off x="2313200" y="2422375"/>
            <a:ext cx="2780125" cy="865251"/>
          </a:xfrm>
          <a:prstGeom prst="rect">
            <a:avLst/>
          </a:prstGeom>
          <a:noFill/>
          <a:ln>
            <a:noFill/>
          </a:ln>
        </p:spPr>
      </p:pic>
      <p:cxnSp>
        <p:nvCxnSpPr>
          <p:cNvPr id="351" name="Google Shape;351;p52"/>
          <p:cNvCxnSpPr/>
          <p:nvPr/>
        </p:nvCxnSpPr>
        <p:spPr>
          <a:xfrm>
            <a:off x="4713225" y="3312900"/>
            <a:ext cx="0" cy="608100"/>
          </a:xfrm>
          <a:prstGeom prst="straightConnector1">
            <a:avLst/>
          </a:prstGeom>
          <a:noFill/>
          <a:ln w="19050" cap="flat" cmpd="sng">
            <a:solidFill>
              <a:srgbClr val="4A86E8"/>
            </a:solidFill>
            <a:prstDash val="solid"/>
            <a:round/>
            <a:headEnd type="none" w="sm" len="sm"/>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53"/>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357" name="Google Shape;357;p53"/>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We understand what in a course is challenging</a:t>
            </a:r>
            <a:endParaRPr sz="3000" b="0" i="0" u="none" strike="noStrike" cap="none">
              <a:solidFill>
                <a:srgbClr val="FFFFFF"/>
              </a:solidFill>
              <a:latin typeface="Lato"/>
              <a:ea typeface="Lato"/>
              <a:cs typeface="Lato"/>
              <a:sym typeface="Lato"/>
            </a:endParaRPr>
          </a:p>
        </p:txBody>
      </p:sp>
      <p:pic>
        <p:nvPicPr>
          <p:cNvPr id="358" name="Google Shape;358;p53"/>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359" name="Google Shape;359;p53"/>
          <p:cNvPicPr preferRelativeResize="0"/>
          <p:nvPr/>
        </p:nvPicPr>
        <p:blipFill rotWithShape="1">
          <a:blip r:embed="rId5">
            <a:alphaModFix/>
          </a:blip>
          <a:srcRect/>
          <a:stretch/>
        </p:blipFill>
        <p:spPr>
          <a:xfrm>
            <a:off x="152400" y="727199"/>
            <a:ext cx="8839204" cy="3996102"/>
          </a:xfrm>
          <a:prstGeom prst="rect">
            <a:avLst/>
          </a:prstGeom>
          <a:noFill/>
          <a:ln>
            <a:noFill/>
          </a:ln>
        </p:spPr>
      </p:pic>
      <p:cxnSp>
        <p:nvCxnSpPr>
          <p:cNvPr id="360" name="Google Shape;360;p53"/>
          <p:cNvCxnSpPr/>
          <p:nvPr/>
        </p:nvCxnSpPr>
        <p:spPr>
          <a:xfrm>
            <a:off x="6678850" y="2567700"/>
            <a:ext cx="944700" cy="8100"/>
          </a:xfrm>
          <a:prstGeom prst="straightConnector1">
            <a:avLst/>
          </a:prstGeom>
          <a:noFill/>
          <a:ln w="19050" cap="flat" cmpd="sng">
            <a:solidFill>
              <a:srgbClr val="4A86E8"/>
            </a:solidFill>
            <a:prstDash val="solid"/>
            <a:round/>
            <a:headEnd type="none" w="sm" len="sm"/>
            <a:tailEnd type="triangle" w="med" len="med"/>
          </a:ln>
        </p:spPr>
      </p:cxnSp>
      <p:pic>
        <p:nvPicPr>
          <p:cNvPr id="361" name="Google Shape;361;p53"/>
          <p:cNvPicPr preferRelativeResize="0"/>
          <p:nvPr/>
        </p:nvPicPr>
        <p:blipFill rotWithShape="1">
          <a:blip r:embed="rId6">
            <a:alphaModFix/>
          </a:blip>
          <a:srcRect/>
          <a:stretch/>
        </p:blipFill>
        <p:spPr>
          <a:xfrm>
            <a:off x="2215475" y="2363725"/>
            <a:ext cx="4376499" cy="20910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57"/>
          <p:cNvPicPr preferRelativeResize="0"/>
          <p:nvPr/>
        </p:nvPicPr>
        <p:blipFill>
          <a:blip r:embed="rId3">
            <a:alphaModFix/>
          </a:blip>
          <a:stretch>
            <a:fillRect/>
          </a:stretch>
        </p:blipFill>
        <p:spPr>
          <a:xfrm>
            <a:off x="-10000" y="-45350"/>
            <a:ext cx="9163997" cy="5143500"/>
          </a:xfrm>
          <a:prstGeom prst="rect">
            <a:avLst/>
          </a:prstGeom>
          <a:noFill/>
          <a:ln>
            <a:noFill/>
          </a:ln>
        </p:spPr>
      </p:pic>
      <p:sp>
        <p:nvSpPr>
          <p:cNvPr id="402" name="Google Shape;402;p57"/>
          <p:cNvSpPr txBox="1"/>
          <p:nvPr/>
        </p:nvSpPr>
        <p:spPr>
          <a:xfrm>
            <a:off x="1479325" y="1963289"/>
            <a:ext cx="6114600" cy="1126200"/>
          </a:xfrm>
          <a:prstGeom prst="rect">
            <a:avLst/>
          </a:prstGeom>
          <a:noFill/>
          <a:ln>
            <a:noFill/>
          </a:ln>
        </p:spPr>
        <p:txBody>
          <a:bodyPr spcFirstLastPara="1" wrap="square" lIns="91425" tIns="91425" rIns="91425" bIns="91425" anchor="t" anchorCtr="0">
            <a:noAutofit/>
          </a:bodyPr>
          <a:lstStyle/>
          <a:p>
            <a:pPr marL="0" lvl="1" indent="88900" algn="ctr" rtl="0">
              <a:spcBef>
                <a:spcPts val="0"/>
              </a:spcBef>
              <a:spcAft>
                <a:spcPts val="0"/>
              </a:spcAft>
              <a:buClr>
                <a:schemeClr val="dk1"/>
              </a:buClr>
              <a:buFont typeface="Arial"/>
              <a:buNone/>
            </a:pPr>
            <a:r>
              <a:rPr lang="en" sz="3000" b="1">
                <a:solidFill>
                  <a:srgbClr val="FFFFFF"/>
                </a:solidFill>
                <a:latin typeface="Lato"/>
                <a:ea typeface="Lato"/>
                <a:cs typeface="Lato"/>
                <a:sym typeface="Lato"/>
              </a:rPr>
              <a:t>Deciding </a:t>
            </a:r>
            <a:r>
              <a:rPr lang="en" sz="3000" b="1">
                <a:solidFill>
                  <a:srgbClr val="FFCA2B"/>
                </a:solidFill>
                <a:latin typeface="Lato"/>
                <a:ea typeface="Lato"/>
                <a:cs typeface="Lato"/>
                <a:sym typeface="Lato"/>
              </a:rPr>
              <a:t>what</a:t>
            </a:r>
            <a:r>
              <a:rPr lang="en" sz="3000" b="1">
                <a:solidFill>
                  <a:srgbClr val="FFFFFF"/>
                </a:solidFill>
                <a:latin typeface="Lato"/>
                <a:ea typeface="Lato"/>
                <a:cs typeface="Lato"/>
                <a:sym typeface="Lato"/>
              </a:rPr>
              <a:t> to teach</a:t>
            </a:r>
            <a:endParaRPr sz="3000">
              <a:solidFill>
                <a:srgbClr val="FFFFFF"/>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58"/>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408" name="Google Shape;408;p58"/>
          <p:cNvSpPr txBox="1"/>
          <p:nvPr/>
        </p:nvSpPr>
        <p:spPr>
          <a:xfrm>
            <a:off x="0" y="-30675"/>
            <a:ext cx="77955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DataCamp users want new courses in machine learning and EDA</a:t>
            </a:r>
            <a:endParaRPr sz="1800" b="1" i="0" u="none" strike="noStrike" cap="none">
              <a:solidFill>
                <a:srgbClr val="FFFFFF"/>
              </a:solidFill>
              <a:latin typeface="Lato"/>
              <a:ea typeface="Lato"/>
              <a:cs typeface="Lato"/>
              <a:sym typeface="Lato"/>
            </a:endParaRPr>
          </a:p>
        </p:txBody>
      </p:sp>
      <p:pic>
        <p:nvPicPr>
          <p:cNvPr id="409" name="Google Shape;409;p58"/>
          <p:cNvPicPr preferRelativeResize="0"/>
          <p:nvPr/>
        </p:nvPicPr>
        <p:blipFill rotWithShape="1">
          <a:blip r:embed="rId4">
            <a:alphaModFix/>
          </a:blip>
          <a:srcRect/>
          <a:stretch/>
        </p:blipFill>
        <p:spPr>
          <a:xfrm>
            <a:off x="8062925" y="78474"/>
            <a:ext cx="978824" cy="227125"/>
          </a:xfrm>
          <a:prstGeom prst="rect">
            <a:avLst/>
          </a:prstGeom>
          <a:noFill/>
          <a:ln>
            <a:noFill/>
          </a:ln>
        </p:spPr>
      </p:pic>
      <p:sp>
        <p:nvSpPr>
          <p:cNvPr id="410" name="Google Shape;410;p58"/>
          <p:cNvSpPr txBox="1"/>
          <p:nvPr/>
        </p:nvSpPr>
        <p:spPr>
          <a:xfrm>
            <a:off x="6935600" y="4954025"/>
            <a:ext cx="4468500" cy="5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1" name="Google Shape;411;p58"/>
          <p:cNvPicPr preferRelativeResize="0"/>
          <p:nvPr/>
        </p:nvPicPr>
        <p:blipFill rotWithShape="1">
          <a:blip r:embed="rId5">
            <a:alphaModFix/>
          </a:blip>
          <a:srcRect/>
          <a:stretch/>
        </p:blipFill>
        <p:spPr>
          <a:xfrm>
            <a:off x="1164700" y="594224"/>
            <a:ext cx="6630800" cy="44205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9"/>
          <p:cNvPicPr preferRelativeResize="0"/>
          <p:nvPr/>
        </p:nvPicPr>
        <p:blipFill>
          <a:blip r:embed="rId3">
            <a:alphaModFix/>
          </a:blip>
          <a:stretch>
            <a:fillRect/>
          </a:stretch>
        </p:blipFill>
        <p:spPr>
          <a:xfrm>
            <a:off x="-10000" y="-35518"/>
            <a:ext cx="9163997" cy="5143500"/>
          </a:xfrm>
          <a:prstGeom prst="rect">
            <a:avLst/>
          </a:prstGeom>
          <a:noFill/>
          <a:ln>
            <a:noFill/>
          </a:ln>
        </p:spPr>
      </p:pic>
      <p:sp>
        <p:nvSpPr>
          <p:cNvPr id="117" name="Google Shape;117;p29"/>
          <p:cNvSpPr txBox="1"/>
          <p:nvPr/>
        </p:nvSpPr>
        <p:spPr>
          <a:xfrm>
            <a:off x="1479325" y="1963289"/>
            <a:ext cx="6114600" cy="1126200"/>
          </a:xfrm>
          <a:prstGeom prst="rect">
            <a:avLst/>
          </a:prstGeom>
          <a:noFill/>
          <a:ln>
            <a:noFill/>
          </a:ln>
        </p:spPr>
        <p:txBody>
          <a:bodyPr spcFirstLastPara="1" wrap="square" lIns="91425" tIns="91425" rIns="91425" bIns="91425" anchor="t" anchorCtr="0">
            <a:noAutofit/>
          </a:bodyPr>
          <a:lstStyle/>
          <a:p>
            <a:pPr marL="0" lvl="1" indent="88900" algn="ctr" rtl="0">
              <a:spcBef>
                <a:spcPts val="0"/>
              </a:spcBef>
              <a:spcAft>
                <a:spcPts val="0"/>
              </a:spcAft>
              <a:buClr>
                <a:schemeClr val="dk1"/>
              </a:buClr>
              <a:buFont typeface="Arial"/>
              <a:buNone/>
            </a:pPr>
            <a:r>
              <a:rPr lang="en" sz="3000" b="1" dirty="0">
                <a:solidFill>
                  <a:schemeClr val="lt1"/>
                </a:solidFill>
                <a:latin typeface="Lato"/>
                <a:ea typeface="Lato"/>
                <a:cs typeface="Lato"/>
                <a:sym typeface="Lato"/>
              </a:rPr>
              <a:t>What is </a:t>
            </a:r>
          </a:p>
          <a:p>
            <a:pPr marL="0" lvl="1" indent="88900" algn="ctr" rtl="0">
              <a:spcBef>
                <a:spcPts val="0"/>
              </a:spcBef>
              <a:spcAft>
                <a:spcPts val="0"/>
              </a:spcAft>
              <a:buClr>
                <a:schemeClr val="dk1"/>
              </a:buClr>
              <a:buFont typeface="Arial"/>
              <a:buNone/>
            </a:pPr>
            <a:r>
              <a:rPr lang="en" sz="3000" b="1" dirty="0">
                <a:solidFill>
                  <a:schemeClr val="lt1"/>
                </a:solidFill>
                <a:latin typeface="Lato"/>
                <a:ea typeface="Lato"/>
                <a:cs typeface="Lato"/>
                <a:sym typeface="Lato"/>
              </a:rPr>
              <a:t>                              ?</a:t>
            </a:r>
          </a:p>
        </p:txBody>
      </p:sp>
      <p:pic>
        <p:nvPicPr>
          <p:cNvPr id="3" name="Picture 2">
            <a:extLst>
              <a:ext uri="{FF2B5EF4-FFF2-40B4-BE49-F238E27FC236}">
                <a16:creationId xmlns:a16="http://schemas.microsoft.com/office/drawing/2014/main" id="{84460E92-6064-FC4C-8E1F-963A5CD76CD3}"/>
              </a:ext>
            </a:extLst>
          </p:cNvPr>
          <p:cNvPicPr>
            <a:picLocks noChangeAspect="1"/>
          </p:cNvPicPr>
          <p:nvPr/>
        </p:nvPicPr>
        <p:blipFill>
          <a:blip r:embed="rId4"/>
          <a:stretch>
            <a:fillRect/>
          </a:stretch>
        </p:blipFill>
        <p:spPr>
          <a:xfrm>
            <a:off x="3298199" y="2517352"/>
            <a:ext cx="2547597" cy="57213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59"/>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417" name="Google Shape;417;p59"/>
          <p:cNvSpPr txBox="1"/>
          <p:nvPr/>
        </p:nvSpPr>
        <p:spPr>
          <a:xfrm>
            <a:off x="0" y="-30675"/>
            <a:ext cx="79899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They search for time series, ML, networks, Spark, and text analysis</a:t>
            </a:r>
            <a:endParaRPr sz="1800" b="1" i="0" u="none" strike="noStrike" cap="none">
              <a:solidFill>
                <a:srgbClr val="FFFFFF"/>
              </a:solidFill>
              <a:latin typeface="Lato"/>
              <a:ea typeface="Lato"/>
              <a:cs typeface="Lato"/>
              <a:sym typeface="Lato"/>
            </a:endParaRPr>
          </a:p>
        </p:txBody>
      </p:sp>
      <p:pic>
        <p:nvPicPr>
          <p:cNvPr id="418" name="Google Shape;418;p59"/>
          <p:cNvPicPr preferRelativeResize="0"/>
          <p:nvPr/>
        </p:nvPicPr>
        <p:blipFill rotWithShape="1">
          <a:blip r:embed="rId4">
            <a:alphaModFix/>
          </a:blip>
          <a:srcRect/>
          <a:stretch/>
        </p:blipFill>
        <p:spPr>
          <a:xfrm>
            <a:off x="8062925" y="78474"/>
            <a:ext cx="978824" cy="227125"/>
          </a:xfrm>
          <a:prstGeom prst="rect">
            <a:avLst/>
          </a:prstGeom>
          <a:noFill/>
          <a:ln>
            <a:noFill/>
          </a:ln>
        </p:spPr>
      </p:pic>
      <p:sp>
        <p:nvSpPr>
          <p:cNvPr id="419" name="Google Shape;419;p59"/>
          <p:cNvSpPr txBox="1"/>
          <p:nvPr/>
        </p:nvSpPr>
        <p:spPr>
          <a:xfrm>
            <a:off x="6935600" y="4954025"/>
            <a:ext cx="4468500" cy="5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0" name="Google Shape;420;p59"/>
          <p:cNvPicPr preferRelativeResize="0"/>
          <p:nvPr/>
        </p:nvPicPr>
        <p:blipFill>
          <a:blip r:embed="rId5">
            <a:alphaModFix/>
          </a:blip>
          <a:stretch>
            <a:fillRect/>
          </a:stretch>
        </p:blipFill>
        <p:spPr>
          <a:xfrm>
            <a:off x="1280901" y="1044151"/>
            <a:ext cx="6582200" cy="4017450"/>
          </a:xfrm>
          <a:prstGeom prst="rect">
            <a:avLst/>
          </a:prstGeom>
          <a:noFill/>
          <a:ln>
            <a:noFill/>
          </a:ln>
        </p:spPr>
      </p:pic>
      <p:pic>
        <p:nvPicPr>
          <p:cNvPr id="421" name="Google Shape;421;p59"/>
          <p:cNvPicPr preferRelativeResize="0"/>
          <p:nvPr/>
        </p:nvPicPr>
        <p:blipFill>
          <a:blip r:embed="rId6">
            <a:alphaModFix/>
          </a:blip>
          <a:stretch>
            <a:fillRect/>
          </a:stretch>
        </p:blipFill>
        <p:spPr>
          <a:xfrm>
            <a:off x="899963" y="701323"/>
            <a:ext cx="7364075" cy="665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60"/>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427" name="Google Shape;427;p60"/>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Understand where data science is going</a:t>
            </a:r>
            <a:endParaRPr sz="3000" b="0" i="0" u="none" strike="noStrike" cap="none">
              <a:solidFill>
                <a:srgbClr val="FFFFFF"/>
              </a:solidFill>
              <a:latin typeface="Lato"/>
              <a:ea typeface="Lato"/>
              <a:cs typeface="Lato"/>
              <a:sym typeface="Lato"/>
            </a:endParaRPr>
          </a:p>
        </p:txBody>
      </p:sp>
      <p:pic>
        <p:nvPicPr>
          <p:cNvPr id="428" name="Google Shape;428;p60"/>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429" name="Google Shape;429;p60"/>
          <p:cNvPicPr preferRelativeResize="0"/>
          <p:nvPr/>
        </p:nvPicPr>
        <p:blipFill>
          <a:blip r:embed="rId5">
            <a:alphaModFix/>
          </a:blip>
          <a:stretch>
            <a:fillRect/>
          </a:stretch>
        </p:blipFill>
        <p:spPr>
          <a:xfrm>
            <a:off x="135300" y="2188530"/>
            <a:ext cx="3217699" cy="766425"/>
          </a:xfrm>
          <a:prstGeom prst="rect">
            <a:avLst/>
          </a:prstGeom>
          <a:noFill/>
          <a:ln>
            <a:noFill/>
          </a:ln>
        </p:spPr>
      </p:pic>
      <p:pic>
        <p:nvPicPr>
          <p:cNvPr id="430" name="Google Shape;430;p60"/>
          <p:cNvPicPr preferRelativeResize="0"/>
          <p:nvPr/>
        </p:nvPicPr>
        <p:blipFill>
          <a:blip r:embed="rId6">
            <a:alphaModFix/>
          </a:blip>
          <a:stretch>
            <a:fillRect/>
          </a:stretch>
        </p:blipFill>
        <p:spPr>
          <a:xfrm>
            <a:off x="3456499" y="1001074"/>
            <a:ext cx="5486200" cy="3059219"/>
          </a:xfrm>
          <a:prstGeom prst="rect">
            <a:avLst/>
          </a:prstGeom>
          <a:noFill/>
          <a:ln>
            <a:noFill/>
          </a:ln>
        </p:spPr>
      </p:pic>
      <p:sp>
        <p:nvSpPr>
          <p:cNvPr id="431" name="Google Shape;431;p60"/>
          <p:cNvSpPr/>
          <p:nvPr/>
        </p:nvSpPr>
        <p:spPr>
          <a:xfrm>
            <a:off x="3755350" y="3194300"/>
            <a:ext cx="1653300" cy="332700"/>
          </a:xfrm>
          <a:prstGeom prst="ellipse">
            <a:avLst/>
          </a:prstGeom>
          <a:noFill/>
          <a:ln w="19050" cap="flat" cmpd="sng">
            <a:solidFill>
              <a:srgbClr val="7ECCE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1"/>
                                        </p:tgtEl>
                                        <p:attrNameLst>
                                          <p:attrName>style.visibility</p:attrName>
                                        </p:attrNameLst>
                                      </p:cBhvr>
                                      <p:to>
                                        <p:strVal val="visible"/>
                                      </p:to>
                                    </p:set>
                                    <p:animEffect transition="in" filter="fade">
                                      <p:cBhvr>
                                        <p:cTn id="7" dur="10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64"/>
          <p:cNvPicPr preferRelativeResize="0"/>
          <p:nvPr/>
        </p:nvPicPr>
        <p:blipFill>
          <a:blip r:embed="rId3">
            <a:alphaModFix/>
          </a:blip>
          <a:stretch>
            <a:fillRect/>
          </a:stretch>
        </p:blipFill>
        <p:spPr>
          <a:xfrm>
            <a:off x="1174026" y="481600"/>
            <a:ext cx="7270860" cy="4472426"/>
          </a:xfrm>
          <a:prstGeom prst="rect">
            <a:avLst/>
          </a:prstGeom>
          <a:noFill/>
          <a:ln>
            <a:noFill/>
          </a:ln>
        </p:spPr>
      </p:pic>
      <p:pic>
        <p:nvPicPr>
          <p:cNvPr id="471" name="Google Shape;471;p64"/>
          <p:cNvPicPr preferRelativeResize="0"/>
          <p:nvPr/>
        </p:nvPicPr>
        <p:blipFill rotWithShape="1">
          <a:blip r:embed="rId4">
            <a:alphaModFix/>
          </a:blip>
          <a:srcRect/>
          <a:stretch/>
        </p:blipFill>
        <p:spPr>
          <a:xfrm>
            <a:off x="0" y="0"/>
            <a:ext cx="9164003" cy="398799"/>
          </a:xfrm>
          <a:prstGeom prst="rect">
            <a:avLst/>
          </a:prstGeom>
          <a:noFill/>
          <a:ln>
            <a:noFill/>
          </a:ln>
        </p:spPr>
      </p:pic>
      <p:sp>
        <p:nvSpPr>
          <p:cNvPr id="472" name="Google Shape;472;p64"/>
          <p:cNvSpPr txBox="1"/>
          <p:nvPr/>
        </p:nvSpPr>
        <p:spPr>
          <a:xfrm>
            <a:off x="0" y="-30675"/>
            <a:ext cx="77955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R package ecosystem: what is growing?</a:t>
            </a:r>
            <a:endParaRPr sz="1800" b="1" i="0" u="none" strike="noStrike" cap="none">
              <a:solidFill>
                <a:srgbClr val="FFFFFF"/>
              </a:solidFill>
              <a:latin typeface="Lato"/>
              <a:ea typeface="Lato"/>
              <a:cs typeface="Lato"/>
              <a:sym typeface="Lato"/>
            </a:endParaRPr>
          </a:p>
        </p:txBody>
      </p:sp>
      <p:pic>
        <p:nvPicPr>
          <p:cNvPr id="473" name="Google Shape;473;p64"/>
          <p:cNvPicPr preferRelativeResize="0"/>
          <p:nvPr/>
        </p:nvPicPr>
        <p:blipFill rotWithShape="1">
          <a:blip r:embed="rId5">
            <a:alphaModFix/>
          </a:blip>
          <a:srcRect/>
          <a:stretch/>
        </p:blipFill>
        <p:spPr>
          <a:xfrm>
            <a:off x="8062925" y="78474"/>
            <a:ext cx="978824" cy="227125"/>
          </a:xfrm>
          <a:prstGeom prst="rect">
            <a:avLst/>
          </a:prstGeom>
          <a:noFill/>
          <a:ln>
            <a:noFill/>
          </a:ln>
        </p:spPr>
      </p:pic>
      <p:sp>
        <p:nvSpPr>
          <p:cNvPr id="474" name="Google Shape;474;p64"/>
          <p:cNvSpPr txBox="1"/>
          <p:nvPr/>
        </p:nvSpPr>
        <p:spPr>
          <a:xfrm>
            <a:off x="6935600" y="4954025"/>
            <a:ext cx="4468500" cy="5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64"/>
          <p:cNvSpPr txBox="1"/>
          <p:nvPr/>
        </p:nvSpPr>
        <p:spPr>
          <a:xfrm>
            <a:off x="5939425" y="4674975"/>
            <a:ext cx="2967300" cy="5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See </a:t>
            </a:r>
            <a:r>
              <a:rPr lang="en" u="sng">
                <a:solidFill>
                  <a:schemeClr val="hlink"/>
                </a:solidFill>
                <a:hlinkClick r:id="rId6"/>
              </a:rPr>
              <a:t>The Impressive Growth of R</a:t>
            </a:r>
            <a:endParaRPr sz="1400" b="0" i="0" u="none" strike="noStrike" cap="none">
              <a:solidFill>
                <a:srgbClr val="000000"/>
              </a:solidFill>
              <a:latin typeface="Arial"/>
              <a:ea typeface="Arial"/>
              <a:cs typeface="Arial"/>
              <a:sym typeface="Arial"/>
            </a:endParaRPr>
          </a:p>
        </p:txBody>
      </p:sp>
      <p:pic>
        <p:nvPicPr>
          <p:cNvPr id="476" name="Google Shape;476;p64"/>
          <p:cNvPicPr preferRelativeResize="0"/>
          <p:nvPr/>
        </p:nvPicPr>
        <p:blipFill rotWithShape="1">
          <a:blip r:embed="rId7">
            <a:alphaModFix/>
          </a:blip>
          <a:srcRect/>
          <a:stretch/>
        </p:blipFill>
        <p:spPr>
          <a:xfrm>
            <a:off x="294950" y="4544500"/>
            <a:ext cx="2187654" cy="521400"/>
          </a:xfrm>
          <a:prstGeom prst="rect">
            <a:avLst/>
          </a:prstGeom>
          <a:noFill/>
          <a:ln>
            <a:noFill/>
          </a:ln>
        </p:spPr>
      </p:pic>
      <p:sp>
        <p:nvSpPr>
          <p:cNvPr id="477" name="Google Shape;477;p64"/>
          <p:cNvSpPr/>
          <p:nvPr/>
        </p:nvSpPr>
        <p:spPr>
          <a:xfrm>
            <a:off x="2857075" y="1586500"/>
            <a:ext cx="1592700" cy="1327800"/>
          </a:xfrm>
          <a:prstGeom prst="ellipse">
            <a:avLst/>
          </a:prstGeom>
          <a:noFill/>
          <a:ln w="28575" cap="flat" cmpd="sng">
            <a:solidFill>
              <a:srgbClr val="33AAC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7"/>
                                        </p:tgtEl>
                                        <p:attrNameLst>
                                          <p:attrName>style.visibility</p:attrName>
                                        </p:attrNameLst>
                                      </p:cBhvr>
                                      <p:to>
                                        <p:strVal val="visible"/>
                                      </p:to>
                                    </p:set>
                                    <p:animEffect transition="in" filter="fade">
                                      <p:cBhvr>
                                        <p:cTn id="7" dur="1000"/>
                                        <p:tgtEl>
                                          <p:spTgt spid="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65"/>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483" name="Google Shape;483;p65"/>
          <p:cNvSpPr txBox="1"/>
          <p:nvPr/>
        </p:nvSpPr>
        <p:spPr>
          <a:xfrm>
            <a:off x="0" y="-30675"/>
            <a:ext cx="77955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Development of a tidyverse curriculum</a:t>
            </a:r>
            <a:endParaRPr sz="1800" b="1" i="0" u="none" strike="noStrike" cap="none">
              <a:solidFill>
                <a:srgbClr val="FFFFFF"/>
              </a:solidFill>
              <a:latin typeface="Lato"/>
              <a:ea typeface="Lato"/>
              <a:cs typeface="Lato"/>
              <a:sym typeface="Lato"/>
            </a:endParaRPr>
          </a:p>
        </p:txBody>
      </p:sp>
      <p:pic>
        <p:nvPicPr>
          <p:cNvPr id="484" name="Google Shape;484;p65"/>
          <p:cNvPicPr preferRelativeResize="0"/>
          <p:nvPr/>
        </p:nvPicPr>
        <p:blipFill rotWithShape="1">
          <a:blip r:embed="rId4">
            <a:alphaModFix/>
          </a:blip>
          <a:srcRect/>
          <a:stretch/>
        </p:blipFill>
        <p:spPr>
          <a:xfrm>
            <a:off x="8062925" y="78474"/>
            <a:ext cx="978824" cy="227125"/>
          </a:xfrm>
          <a:prstGeom prst="rect">
            <a:avLst/>
          </a:prstGeom>
          <a:noFill/>
          <a:ln>
            <a:noFill/>
          </a:ln>
        </p:spPr>
      </p:pic>
      <p:sp>
        <p:nvSpPr>
          <p:cNvPr id="485" name="Google Shape;485;p65"/>
          <p:cNvSpPr txBox="1"/>
          <p:nvPr/>
        </p:nvSpPr>
        <p:spPr>
          <a:xfrm>
            <a:off x="6935600" y="4954025"/>
            <a:ext cx="4468500" cy="5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 name="Picture 3">
            <a:hlinkClick r:id="rId5"/>
            <a:extLst>
              <a:ext uri="{FF2B5EF4-FFF2-40B4-BE49-F238E27FC236}">
                <a16:creationId xmlns:a16="http://schemas.microsoft.com/office/drawing/2014/main" id="{CA6A07E2-3E0F-A840-9553-CF2E39A30369}"/>
              </a:ext>
            </a:extLst>
          </p:cNvPr>
          <p:cNvPicPr>
            <a:picLocks noChangeAspect="1"/>
          </p:cNvPicPr>
          <p:nvPr/>
        </p:nvPicPr>
        <p:blipFill>
          <a:blip r:embed="rId6"/>
          <a:stretch>
            <a:fillRect/>
          </a:stretch>
        </p:blipFill>
        <p:spPr>
          <a:xfrm>
            <a:off x="63448" y="896439"/>
            <a:ext cx="2271197" cy="1893712"/>
          </a:xfrm>
          <a:prstGeom prst="rect">
            <a:avLst/>
          </a:prstGeom>
        </p:spPr>
      </p:pic>
      <p:pic>
        <p:nvPicPr>
          <p:cNvPr id="10" name="Picture 9">
            <a:hlinkClick r:id="rId7"/>
            <a:extLst>
              <a:ext uri="{FF2B5EF4-FFF2-40B4-BE49-F238E27FC236}">
                <a16:creationId xmlns:a16="http://schemas.microsoft.com/office/drawing/2014/main" id="{FAD05B02-E03C-2842-B00F-A39CDAB2429C}"/>
              </a:ext>
            </a:extLst>
          </p:cNvPr>
          <p:cNvPicPr>
            <a:picLocks noChangeAspect="1"/>
          </p:cNvPicPr>
          <p:nvPr/>
        </p:nvPicPr>
        <p:blipFill>
          <a:blip r:embed="rId8"/>
          <a:stretch>
            <a:fillRect/>
          </a:stretch>
        </p:blipFill>
        <p:spPr>
          <a:xfrm>
            <a:off x="4665" y="2790324"/>
            <a:ext cx="2347188" cy="1996085"/>
          </a:xfrm>
          <a:prstGeom prst="rect">
            <a:avLst/>
          </a:prstGeom>
        </p:spPr>
      </p:pic>
      <p:pic>
        <p:nvPicPr>
          <p:cNvPr id="12" name="Picture 11">
            <a:hlinkClick r:id="rId9"/>
            <a:extLst>
              <a:ext uri="{FF2B5EF4-FFF2-40B4-BE49-F238E27FC236}">
                <a16:creationId xmlns:a16="http://schemas.microsoft.com/office/drawing/2014/main" id="{9F8AFE6F-52C3-A943-A1B7-B8D914DC0AA9}"/>
              </a:ext>
            </a:extLst>
          </p:cNvPr>
          <p:cNvPicPr>
            <a:picLocks noChangeAspect="1"/>
          </p:cNvPicPr>
          <p:nvPr/>
        </p:nvPicPr>
        <p:blipFill>
          <a:blip r:embed="rId10"/>
          <a:stretch>
            <a:fillRect/>
          </a:stretch>
        </p:blipFill>
        <p:spPr>
          <a:xfrm>
            <a:off x="2265008" y="2790498"/>
            <a:ext cx="2385079" cy="2032218"/>
          </a:xfrm>
          <a:prstGeom prst="rect">
            <a:avLst/>
          </a:prstGeom>
        </p:spPr>
      </p:pic>
      <p:sp>
        <p:nvSpPr>
          <p:cNvPr id="13" name="Rectangle 12">
            <a:extLst>
              <a:ext uri="{FF2B5EF4-FFF2-40B4-BE49-F238E27FC236}">
                <a16:creationId xmlns:a16="http://schemas.microsoft.com/office/drawing/2014/main" id="{A9901F53-DA58-4C4D-B168-82FFAFBA1870}"/>
              </a:ext>
            </a:extLst>
          </p:cNvPr>
          <p:cNvSpPr/>
          <p:nvPr/>
        </p:nvSpPr>
        <p:spPr>
          <a:xfrm>
            <a:off x="1073130" y="529574"/>
            <a:ext cx="2584362" cy="307777"/>
          </a:xfrm>
          <a:prstGeom prst="rect">
            <a:avLst/>
          </a:prstGeom>
        </p:spPr>
        <p:txBody>
          <a:bodyPr wrap="none">
            <a:spAutoFit/>
          </a:bodyPr>
          <a:lstStyle/>
          <a:p>
            <a:r>
              <a:rPr lang="en" b="1" dirty="0">
                <a:solidFill>
                  <a:srgbClr val="33AACC"/>
                </a:solidFill>
                <a:highlight>
                  <a:srgbClr val="FFFFFF"/>
                </a:highlight>
                <a:latin typeface="Lato"/>
                <a:ea typeface="Lato"/>
                <a:cs typeface="Lato"/>
                <a:sym typeface="Lato"/>
              </a:rPr>
              <a:t>13 courses currently launched</a:t>
            </a:r>
            <a:endParaRPr lang="en-US" dirty="0"/>
          </a:p>
        </p:txBody>
      </p:sp>
      <p:sp>
        <p:nvSpPr>
          <p:cNvPr id="14" name="Rectangle 13">
            <a:extLst>
              <a:ext uri="{FF2B5EF4-FFF2-40B4-BE49-F238E27FC236}">
                <a16:creationId xmlns:a16="http://schemas.microsoft.com/office/drawing/2014/main" id="{CADD9E96-56B8-6544-9CF8-D16B72967714}"/>
              </a:ext>
            </a:extLst>
          </p:cNvPr>
          <p:cNvSpPr/>
          <p:nvPr/>
        </p:nvSpPr>
        <p:spPr>
          <a:xfrm>
            <a:off x="5643419" y="531893"/>
            <a:ext cx="3172663" cy="307777"/>
          </a:xfrm>
          <a:prstGeom prst="rect">
            <a:avLst/>
          </a:prstGeom>
        </p:spPr>
        <p:txBody>
          <a:bodyPr wrap="none">
            <a:spAutoFit/>
          </a:bodyPr>
          <a:lstStyle/>
          <a:p>
            <a:r>
              <a:rPr lang="en" b="1" dirty="0">
                <a:solidFill>
                  <a:srgbClr val="33AACC"/>
                </a:solidFill>
                <a:highlight>
                  <a:srgbClr val="FFFFFF"/>
                </a:highlight>
                <a:latin typeface="Lato"/>
                <a:ea typeface="Lato"/>
                <a:cs typeface="Lato"/>
                <a:sym typeface="Lato"/>
              </a:rPr>
              <a:t>With many more to come! Including…</a:t>
            </a:r>
            <a:endParaRPr lang="en-US" dirty="0"/>
          </a:p>
        </p:txBody>
      </p:sp>
      <p:pic>
        <p:nvPicPr>
          <p:cNvPr id="16" name="Picture 15">
            <a:hlinkClick r:id="rId11"/>
            <a:extLst>
              <a:ext uri="{FF2B5EF4-FFF2-40B4-BE49-F238E27FC236}">
                <a16:creationId xmlns:a16="http://schemas.microsoft.com/office/drawing/2014/main" id="{5B402ACC-CC12-EA45-9BA9-7C8FAE4C8531}"/>
              </a:ext>
            </a:extLst>
          </p:cNvPr>
          <p:cNvPicPr>
            <a:picLocks noChangeAspect="1"/>
          </p:cNvPicPr>
          <p:nvPr/>
        </p:nvPicPr>
        <p:blipFill>
          <a:blip r:embed="rId12"/>
          <a:stretch>
            <a:fillRect/>
          </a:stretch>
        </p:blipFill>
        <p:spPr>
          <a:xfrm>
            <a:off x="6070860" y="2846885"/>
            <a:ext cx="2312734" cy="1973193"/>
          </a:xfrm>
          <a:prstGeom prst="rect">
            <a:avLst/>
          </a:prstGeom>
        </p:spPr>
      </p:pic>
      <p:pic>
        <p:nvPicPr>
          <p:cNvPr id="18" name="Picture 17">
            <a:hlinkClick r:id="rId13"/>
            <a:extLst>
              <a:ext uri="{FF2B5EF4-FFF2-40B4-BE49-F238E27FC236}">
                <a16:creationId xmlns:a16="http://schemas.microsoft.com/office/drawing/2014/main" id="{17D2CD35-2126-214B-8ECA-F68BC367F276}"/>
              </a:ext>
            </a:extLst>
          </p:cNvPr>
          <p:cNvPicPr>
            <a:picLocks noChangeAspect="1"/>
          </p:cNvPicPr>
          <p:nvPr/>
        </p:nvPicPr>
        <p:blipFill>
          <a:blip r:embed="rId14"/>
          <a:stretch>
            <a:fillRect/>
          </a:stretch>
        </p:blipFill>
        <p:spPr>
          <a:xfrm>
            <a:off x="6104321" y="912602"/>
            <a:ext cx="2307554" cy="1975165"/>
          </a:xfrm>
          <a:prstGeom prst="rect">
            <a:avLst/>
          </a:prstGeom>
        </p:spPr>
      </p:pic>
      <p:pic>
        <p:nvPicPr>
          <p:cNvPr id="26" name="Picture 25">
            <a:hlinkClick r:id="rId15"/>
            <a:extLst>
              <a:ext uri="{FF2B5EF4-FFF2-40B4-BE49-F238E27FC236}">
                <a16:creationId xmlns:a16="http://schemas.microsoft.com/office/drawing/2014/main" id="{0106496D-BFEA-E443-B9D7-377DF7050716}"/>
              </a:ext>
            </a:extLst>
          </p:cNvPr>
          <p:cNvPicPr>
            <a:picLocks noChangeAspect="1"/>
          </p:cNvPicPr>
          <p:nvPr/>
        </p:nvPicPr>
        <p:blipFill>
          <a:blip r:embed="rId16"/>
          <a:stretch>
            <a:fillRect/>
          </a:stretch>
        </p:blipFill>
        <p:spPr>
          <a:xfrm>
            <a:off x="2265538" y="855434"/>
            <a:ext cx="2329450" cy="19669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par>
                                <p:cTn id="8" presetID="6" presetClass="entr" presetSubtype="16"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circle(in)">
                                      <p:cBhvr>
                                        <p:cTn id="10" dur="2000"/>
                                        <p:tgtEl>
                                          <p:spTgt spid="18"/>
                                        </p:tgtEl>
                                      </p:cBhvr>
                                    </p:animEffect>
                                  </p:childTnLst>
                                </p:cTn>
                              </p:par>
                              <p:par>
                                <p:cTn id="11" presetID="6" presetClass="entr" presetSubtype="16"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circle(in)">
                                      <p:cBhvr>
                                        <p:cTn id="1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p70"/>
          <p:cNvPicPr preferRelativeResize="0"/>
          <p:nvPr/>
        </p:nvPicPr>
        <p:blipFill>
          <a:blip r:embed="rId3">
            <a:alphaModFix/>
          </a:blip>
          <a:stretch>
            <a:fillRect/>
          </a:stretch>
        </p:blipFill>
        <p:spPr>
          <a:xfrm>
            <a:off x="-54175" y="-30475"/>
            <a:ext cx="9208176" cy="5179599"/>
          </a:xfrm>
          <a:prstGeom prst="rect">
            <a:avLst/>
          </a:prstGeom>
          <a:noFill/>
          <a:ln>
            <a:noFill/>
          </a:ln>
        </p:spPr>
      </p:pic>
      <p:sp>
        <p:nvSpPr>
          <p:cNvPr id="537" name="Google Shape;537;p70"/>
          <p:cNvSpPr txBox="1"/>
          <p:nvPr/>
        </p:nvSpPr>
        <p:spPr>
          <a:xfrm>
            <a:off x="1479325" y="1963289"/>
            <a:ext cx="6114600" cy="1126200"/>
          </a:xfrm>
          <a:prstGeom prst="rect">
            <a:avLst/>
          </a:prstGeom>
          <a:noFill/>
          <a:ln>
            <a:noFill/>
          </a:ln>
        </p:spPr>
        <p:txBody>
          <a:bodyPr spcFirstLastPara="1" wrap="square" lIns="91425" tIns="91425" rIns="91425" bIns="91425" anchor="t" anchorCtr="0">
            <a:noAutofit/>
          </a:bodyPr>
          <a:lstStyle/>
          <a:p>
            <a:pPr marL="0" lvl="1" indent="88900" algn="ctr" rtl="0">
              <a:spcBef>
                <a:spcPts val="0"/>
              </a:spcBef>
              <a:spcAft>
                <a:spcPts val="0"/>
              </a:spcAft>
              <a:buClr>
                <a:schemeClr val="dk1"/>
              </a:buClr>
              <a:buFont typeface="Arial"/>
              <a:buNone/>
            </a:pPr>
            <a:r>
              <a:rPr lang="en" sz="3000" b="1">
                <a:solidFill>
                  <a:srgbClr val="FFFFFF"/>
                </a:solidFill>
                <a:latin typeface="Lato"/>
                <a:ea typeface="Lato"/>
                <a:cs typeface="Lato"/>
                <a:sym typeface="Lato"/>
              </a:rPr>
              <a:t>If you’re interested in DataCamp...</a:t>
            </a:r>
            <a:endParaRPr sz="3000" b="1">
              <a:solidFill>
                <a:srgbClr val="FFFFFF"/>
              </a:solidFill>
              <a:latin typeface="Lato"/>
              <a:ea typeface="Lato"/>
              <a:cs typeface="Lato"/>
              <a:sym typeface="Lato"/>
            </a:endParaRPr>
          </a:p>
          <a:p>
            <a:pPr marL="0" lvl="0" indent="0" algn="ctr" rtl="0">
              <a:spcBef>
                <a:spcPts val="0"/>
              </a:spcBef>
              <a:spcAft>
                <a:spcPts val="0"/>
              </a:spcAft>
              <a:buNone/>
            </a:pPr>
            <a:endParaRPr sz="3000">
              <a:solidFill>
                <a:srgbClr val="FFFFFF"/>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71"/>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543" name="Google Shape;543;p71"/>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dirty="0">
                <a:solidFill>
                  <a:srgbClr val="FFFFFF"/>
                </a:solidFill>
                <a:latin typeface="Lato"/>
                <a:ea typeface="Lato"/>
                <a:cs typeface="Lato"/>
                <a:sym typeface="Lato"/>
              </a:rPr>
              <a:t> Teach | </a:t>
            </a:r>
            <a:r>
              <a:rPr lang="en" sz="1800" b="1" dirty="0" err="1">
                <a:solidFill>
                  <a:srgbClr val="FFFFFF"/>
                </a:solidFill>
                <a:latin typeface="Lato"/>
                <a:ea typeface="Lato"/>
                <a:cs typeface="Lato"/>
                <a:sym typeface="Lato"/>
              </a:rPr>
              <a:t>www.datacamp.com</a:t>
            </a:r>
            <a:r>
              <a:rPr lang="en" sz="1800" b="1" dirty="0">
                <a:solidFill>
                  <a:srgbClr val="FFFFFF"/>
                </a:solidFill>
                <a:latin typeface="Lato"/>
                <a:ea typeface="Lato"/>
                <a:cs typeface="Lato"/>
                <a:sym typeface="Lato"/>
              </a:rPr>
              <a:t>/create </a:t>
            </a:r>
            <a:endParaRPr sz="3000" b="0" i="0" u="none" strike="noStrike" cap="none" dirty="0">
              <a:solidFill>
                <a:srgbClr val="FFFFFF"/>
              </a:solidFill>
              <a:latin typeface="Lato"/>
              <a:ea typeface="Lato"/>
              <a:cs typeface="Lato"/>
              <a:sym typeface="Lato"/>
            </a:endParaRPr>
          </a:p>
        </p:txBody>
      </p:sp>
      <p:pic>
        <p:nvPicPr>
          <p:cNvPr id="544" name="Google Shape;544;p71"/>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3" name="Picture 2">
            <a:extLst>
              <a:ext uri="{FF2B5EF4-FFF2-40B4-BE49-F238E27FC236}">
                <a16:creationId xmlns:a16="http://schemas.microsoft.com/office/drawing/2014/main" id="{50D010C6-28D6-0746-9A75-92411524F315}"/>
              </a:ext>
            </a:extLst>
          </p:cNvPr>
          <p:cNvPicPr>
            <a:picLocks noChangeAspect="1"/>
          </p:cNvPicPr>
          <p:nvPr/>
        </p:nvPicPr>
        <p:blipFill>
          <a:blip r:embed="rId5"/>
          <a:stretch>
            <a:fillRect/>
          </a:stretch>
        </p:blipFill>
        <p:spPr>
          <a:xfrm>
            <a:off x="122545" y="480524"/>
            <a:ext cx="8919204" cy="459076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p72"/>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551" name="Google Shape;551;p72"/>
          <p:cNvSpPr txBox="1"/>
          <p:nvPr/>
        </p:nvSpPr>
        <p:spPr>
          <a:xfrm>
            <a:off x="-1" y="-30675"/>
            <a:ext cx="79407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i="0" u="none" strike="noStrike" cap="none" dirty="0">
                <a:solidFill>
                  <a:srgbClr val="FFFFFF"/>
                </a:solidFill>
                <a:latin typeface="Lato"/>
                <a:ea typeface="Lato"/>
                <a:cs typeface="Lato"/>
                <a:sym typeface="Lato"/>
              </a:rPr>
              <a:t> </a:t>
            </a:r>
            <a:r>
              <a:rPr lang="en" sz="1800" b="1" i="0" u="none" strike="noStrike" cap="none" dirty="0" err="1">
                <a:solidFill>
                  <a:srgbClr val="FFFFFF"/>
                </a:solidFill>
                <a:latin typeface="Lato"/>
                <a:ea typeface="Lato"/>
                <a:cs typeface="Lato"/>
                <a:sym typeface="Lato"/>
              </a:rPr>
              <a:t>DataCamp</a:t>
            </a:r>
            <a:r>
              <a:rPr lang="en" sz="1800" b="1" i="0" u="none" strike="noStrike" cap="none" dirty="0">
                <a:solidFill>
                  <a:srgbClr val="FFFFFF"/>
                </a:solidFill>
                <a:latin typeface="Lato"/>
                <a:ea typeface="Lato"/>
                <a:cs typeface="Lato"/>
                <a:sym typeface="Lato"/>
              </a:rPr>
              <a:t> for Business | </a:t>
            </a:r>
            <a:r>
              <a:rPr lang="en" sz="1800" b="1" i="0" u="none" strike="noStrike" cap="none" dirty="0" err="1">
                <a:solidFill>
                  <a:srgbClr val="FFFFFF"/>
                </a:solidFill>
                <a:latin typeface="Lato"/>
                <a:ea typeface="Lato"/>
                <a:cs typeface="Lato"/>
                <a:sym typeface="Lato"/>
              </a:rPr>
              <a:t>www.datacamp.com</a:t>
            </a:r>
            <a:r>
              <a:rPr lang="en" sz="1800" b="1" i="0" u="none" strike="noStrike" cap="none" dirty="0">
                <a:solidFill>
                  <a:srgbClr val="FFFFFF"/>
                </a:solidFill>
                <a:latin typeface="Lato"/>
                <a:ea typeface="Lato"/>
                <a:cs typeface="Lato"/>
                <a:sym typeface="Lato"/>
              </a:rPr>
              <a:t>/groups/business </a:t>
            </a:r>
            <a:endParaRPr sz="3000" b="0" i="0" u="none" strike="noStrike" cap="none" dirty="0">
              <a:solidFill>
                <a:srgbClr val="FFFFFF"/>
              </a:solidFill>
              <a:latin typeface="Lato"/>
              <a:ea typeface="Lato"/>
              <a:cs typeface="Lato"/>
              <a:sym typeface="Lato"/>
            </a:endParaRPr>
          </a:p>
        </p:txBody>
      </p:sp>
      <p:pic>
        <p:nvPicPr>
          <p:cNvPr id="552" name="Google Shape;552;p72"/>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553" name="Google Shape;553;p72"/>
          <p:cNvPicPr preferRelativeResize="0"/>
          <p:nvPr/>
        </p:nvPicPr>
        <p:blipFill rotWithShape="1">
          <a:blip r:embed="rId5">
            <a:alphaModFix/>
          </a:blip>
          <a:srcRect/>
          <a:stretch/>
        </p:blipFill>
        <p:spPr>
          <a:xfrm>
            <a:off x="166609" y="1390185"/>
            <a:ext cx="4024013" cy="2806036"/>
          </a:xfrm>
          <a:prstGeom prst="rect">
            <a:avLst/>
          </a:prstGeom>
          <a:noFill/>
          <a:ln>
            <a:noFill/>
          </a:ln>
        </p:spPr>
      </p:pic>
      <p:pic>
        <p:nvPicPr>
          <p:cNvPr id="554" name="Google Shape;554;p72"/>
          <p:cNvPicPr preferRelativeResize="0"/>
          <p:nvPr/>
        </p:nvPicPr>
        <p:blipFill rotWithShape="1">
          <a:blip r:embed="rId6">
            <a:alphaModFix/>
          </a:blip>
          <a:srcRect/>
          <a:stretch/>
        </p:blipFill>
        <p:spPr>
          <a:xfrm>
            <a:off x="4508903" y="1390185"/>
            <a:ext cx="4397206" cy="28060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Google Shape;559;p73"/>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560" name="Google Shape;560;p73"/>
          <p:cNvSpPr txBox="1"/>
          <p:nvPr/>
        </p:nvSpPr>
        <p:spPr>
          <a:xfrm>
            <a:off x="-1" y="-30675"/>
            <a:ext cx="79407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i="0" u="none" strike="noStrike" cap="none" dirty="0">
                <a:solidFill>
                  <a:srgbClr val="FFFFFF"/>
                </a:solidFill>
                <a:latin typeface="Lato"/>
                <a:ea typeface="Lato"/>
                <a:cs typeface="Lato"/>
                <a:sym typeface="Lato"/>
              </a:rPr>
              <a:t> </a:t>
            </a:r>
            <a:r>
              <a:rPr lang="en" sz="1800" b="1" i="0" u="none" strike="noStrike" cap="none" dirty="0" err="1">
                <a:solidFill>
                  <a:srgbClr val="FFFFFF"/>
                </a:solidFill>
                <a:latin typeface="Lato"/>
                <a:ea typeface="Lato"/>
                <a:cs typeface="Lato"/>
                <a:sym typeface="Lato"/>
              </a:rPr>
              <a:t>DataCamp</a:t>
            </a:r>
            <a:r>
              <a:rPr lang="en" sz="1800" b="1" i="0" u="none" strike="noStrike" cap="none" dirty="0">
                <a:solidFill>
                  <a:srgbClr val="FFFFFF"/>
                </a:solidFill>
                <a:latin typeface="Lato"/>
                <a:ea typeface="Lato"/>
                <a:cs typeface="Lato"/>
                <a:sym typeface="Lato"/>
              </a:rPr>
              <a:t> for </a:t>
            </a:r>
            <a:r>
              <a:rPr lang="en" sz="1800" b="1" dirty="0">
                <a:solidFill>
                  <a:srgbClr val="FFFFFF"/>
                </a:solidFill>
                <a:latin typeface="Lato"/>
                <a:ea typeface="Lato"/>
                <a:cs typeface="Lato"/>
                <a:sym typeface="Lato"/>
              </a:rPr>
              <a:t>the Classroom</a:t>
            </a:r>
            <a:r>
              <a:rPr lang="en" sz="1800" b="1" i="0" u="none" strike="noStrike" cap="none" dirty="0">
                <a:solidFill>
                  <a:srgbClr val="FFFFFF"/>
                </a:solidFill>
                <a:latin typeface="Lato"/>
                <a:ea typeface="Lato"/>
                <a:cs typeface="Lato"/>
                <a:sym typeface="Lato"/>
              </a:rPr>
              <a:t> | </a:t>
            </a:r>
            <a:r>
              <a:rPr lang="en" sz="1800" b="1" i="0" u="none" strike="noStrike" cap="none" dirty="0" err="1">
                <a:solidFill>
                  <a:srgbClr val="FFFFFF"/>
                </a:solidFill>
                <a:latin typeface="Lato"/>
                <a:ea typeface="Lato"/>
                <a:cs typeface="Lato"/>
                <a:sym typeface="Lato"/>
              </a:rPr>
              <a:t>www.datacamp.com</a:t>
            </a:r>
            <a:r>
              <a:rPr lang="en" sz="1800" b="1" i="0" u="none" strike="noStrike" cap="none" dirty="0">
                <a:solidFill>
                  <a:srgbClr val="FFFFFF"/>
                </a:solidFill>
                <a:latin typeface="Lato"/>
                <a:ea typeface="Lato"/>
                <a:cs typeface="Lato"/>
                <a:sym typeface="Lato"/>
              </a:rPr>
              <a:t>/groups/</a:t>
            </a:r>
            <a:r>
              <a:rPr lang="en" sz="1800" b="1" dirty="0">
                <a:solidFill>
                  <a:srgbClr val="FFFFFF"/>
                </a:solidFill>
                <a:latin typeface="Lato"/>
                <a:ea typeface="Lato"/>
                <a:cs typeface="Lato"/>
                <a:sym typeface="Lato"/>
              </a:rPr>
              <a:t>education</a:t>
            </a:r>
            <a:r>
              <a:rPr lang="en" sz="1800" b="1" i="0" u="none" strike="noStrike" cap="none" dirty="0">
                <a:solidFill>
                  <a:srgbClr val="FFFFFF"/>
                </a:solidFill>
                <a:latin typeface="Lato"/>
                <a:ea typeface="Lato"/>
                <a:cs typeface="Lato"/>
                <a:sym typeface="Lato"/>
              </a:rPr>
              <a:t> </a:t>
            </a:r>
            <a:endParaRPr sz="3000" b="0" i="0" u="none" strike="noStrike" cap="none" dirty="0">
              <a:solidFill>
                <a:srgbClr val="FFFFFF"/>
              </a:solidFill>
              <a:latin typeface="Lato"/>
              <a:ea typeface="Lato"/>
              <a:cs typeface="Lato"/>
              <a:sym typeface="Lato"/>
            </a:endParaRPr>
          </a:p>
        </p:txBody>
      </p:sp>
      <p:pic>
        <p:nvPicPr>
          <p:cNvPr id="561" name="Google Shape;561;p73"/>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3" name="Picture 2">
            <a:extLst>
              <a:ext uri="{FF2B5EF4-FFF2-40B4-BE49-F238E27FC236}">
                <a16:creationId xmlns:a16="http://schemas.microsoft.com/office/drawing/2014/main" id="{46737756-7997-3649-971D-79909E8B9C13}"/>
              </a:ext>
            </a:extLst>
          </p:cNvPr>
          <p:cNvPicPr>
            <a:picLocks noChangeAspect="1"/>
          </p:cNvPicPr>
          <p:nvPr/>
        </p:nvPicPr>
        <p:blipFill>
          <a:blip r:embed="rId5"/>
          <a:stretch>
            <a:fillRect/>
          </a:stretch>
        </p:blipFill>
        <p:spPr>
          <a:xfrm>
            <a:off x="1828799" y="478527"/>
            <a:ext cx="5266623" cy="466497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74"/>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568" name="Google Shape;568;p74"/>
          <p:cNvSpPr txBox="1"/>
          <p:nvPr/>
        </p:nvSpPr>
        <p:spPr>
          <a:xfrm>
            <a:off x="-1" y="-30675"/>
            <a:ext cx="79407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i="0" u="none" strike="noStrike" cap="none" dirty="0">
                <a:solidFill>
                  <a:srgbClr val="FFFFFF"/>
                </a:solidFill>
                <a:latin typeface="Lato"/>
                <a:ea typeface="Lato"/>
                <a:cs typeface="Lato"/>
                <a:sym typeface="Lato"/>
              </a:rPr>
              <a:t> </a:t>
            </a:r>
            <a:r>
              <a:rPr lang="en" sz="1800" b="1" dirty="0">
                <a:solidFill>
                  <a:srgbClr val="FFFFFF"/>
                </a:solidFill>
                <a:latin typeface="Lato"/>
                <a:ea typeface="Lato"/>
                <a:cs typeface="Lato"/>
                <a:sym typeface="Lato"/>
              </a:rPr>
              <a:t>Come work with us</a:t>
            </a:r>
            <a:r>
              <a:rPr lang="en" sz="1800" b="1" i="0" u="none" strike="noStrike" cap="none" dirty="0">
                <a:solidFill>
                  <a:srgbClr val="FFFFFF"/>
                </a:solidFill>
                <a:latin typeface="Lato"/>
                <a:ea typeface="Lato"/>
                <a:cs typeface="Lato"/>
                <a:sym typeface="Lato"/>
              </a:rPr>
              <a:t> </a:t>
            </a:r>
            <a:r>
              <a:rPr lang="en" sz="1800" b="1" dirty="0">
                <a:solidFill>
                  <a:srgbClr val="FFFFFF"/>
                </a:solidFill>
                <a:latin typeface="Lato"/>
                <a:ea typeface="Lato"/>
                <a:cs typeface="Lato"/>
                <a:sym typeface="Lato"/>
              </a:rPr>
              <a:t>| </a:t>
            </a:r>
            <a:r>
              <a:rPr lang="en" sz="1800" b="1" dirty="0" err="1">
                <a:solidFill>
                  <a:srgbClr val="FFFFFF"/>
                </a:solidFill>
                <a:latin typeface="Lato"/>
                <a:ea typeface="Lato"/>
                <a:cs typeface="Lato"/>
                <a:sym typeface="Lato"/>
              </a:rPr>
              <a:t>www.datacamp.com</a:t>
            </a:r>
            <a:r>
              <a:rPr lang="en" sz="1800" b="1" dirty="0">
                <a:solidFill>
                  <a:srgbClr val="FFFFFF"/>
                </a:solidFill>
                <a:latin typeface="Lato"/>
                <a:ea typeface="Lato"/>
                <a:cs typeface="Lato"/>
                <a:sym typeface="Lato"/>
              </a:rPr>
              <a:t>/careers</a:t>
            </a:r>
            <a:r>
              <a:rPr lang="en" sz="1800" b="1" i="0" u="none" strike="noStrike" cap="none" dirty="0">
                <a:solidFill>
                  <a:srgbClr val="FFFFFF"/>
                </a:solidFill>
                <a:latin typeface="Lato"/>
                <a:ea typeface="Lato"/>
                <a:cs typeface="Lato"/>
                <a:sym typeface="Lato"/>
              </a:rPr>
              <a:t> </a:t>
            </a:r>
            <a:endParaRPr sz="3000" b="0" i="0" u="none" strike="noStrike" cap="none" dirty="0">
              <a:solidFill>
                <a:srgbClr val="FFFFFF"/>
              </a:solidFill>
              <a:latin typeface="Lato"/>
              <a:ea typeface="Lato"/>
              <a:cs typeface="Lato"/>
              <a:sym typeface="Lato"/>
            </a:endParaRPr>
          </a:p>
        </p:txBody>
      </p:sp>
      <p:pic>
        <p:nvPicPr>
          <p:cNvPr id="569" name="Google Shape;569;p74"/>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570" name="Google Shape;570;p74"/>
          <p:cNvPicPr preferRelativeResize="0"/>
          <p:nvPr/>
        </p:nvPicPr>
        <p:blipFill>
          <a:blip r:embed="rId5">
            <a:alphaModFix/>
          </a:blip>
          <a:stretch>
            <a:fillRect/>
          </a:stretch>
        </p:blipFill>
        <p:spPr>
          <a:xfrm>
            <a:off x="4693150" y="1181078"/>
            <a:ext cx="3772752" cy="2781351"/>
          </a:xfrm>
          <a:prstGeom prst="rect">
            <a:avLst/>
          </a:prstGeom>
          <a:noFill/>
          <a:ln>
            <a:noFill/>
          </a:ln>
        </p:spPr>
      </p:pic>
      <p:pic>
        <p:nvPicPr>
          <p:cNvPr id="3" name="Picture 2">
            <a:hlinkClick r:id="rId6"/>
            <a:extLst>
              <a:ext uri="{FF2B5EF4-FFF2-40B4-BE49-F238E27FC236}">
                <a16:creationId xmlns:a16="http://schemas.microsoft.com/office/drawing/2014/main" id="{DF0B8C5A-C721-9140-A141-05F0C9060D1A}"/>
              </a:ext>
            </a:extLst>
          </p:cNvPr>
          <p:cNvPicPr>
            <a:picLocks noChangeAspect="1"/>
          </p:cNvPicPr>
          <p:nvPr/>
        </p:nvPicPr>
        <p:blipFill>
          <a:blip r:embed="rId7"/>
          <a:stretch>
            <a:fillRect/>
          </a:stretch>
        </p:blipFill>
        <p:spPr>
          <a:xfrm>
            <a:off x="480767" y="551943"/>
            <a:ext cx="3844594" cy="433703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75"/>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577" name="Google Shape;577;p75"/>
          <p:cNvSpPr txBox="1"/>
          <p:nvPr/>
        </p:nvSpPr>
        <p:spPr>
          <a:xfrm>
            <a:off x="-1" y="-30675"/>
            <a:ext cx="79407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a:solidFill>
                  <a:srgbClr val="FFFFFF"/>
                </a:solidFill>
                <a:latin typeface="Lato"/>
                <a:ea typeface="Lato"/>
                <a:cs typeface="Lato"/>
                <a:sym typeface="Lato"/>
              </a:rPr>
              <a:t>Thank you</a:t>
            </a:r>
            <a:endParaRPr sz="3000" b="0" i="0" u="none" strike="noStrike" cap="none">
              <a:solidFill>
                <a:srgbClr val="FFFFFF"/>
              </a:solidFill>
              <a:latin typeface="Lato"/>
              <a:ea typeface="Lato"/>
              <a:cs typeface="Lato"/>
              <a:sym typeface="Lato"/>
            </a:endParaRPr>
          </a:p>
        </p:txBody>
      </p:sp>
      <p:pic>
        <p:nvPicPr>
          <p:cNvPr id="578" name="Google Shape;578;p75"/>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579" name="Google Shape;579;p75"/>
          <p:cNvPicPr preferRelativeResize="0"/>
          <p:nvPr/>
        </p:nvPicPr>
        <p:blipFill>
          <a:blip r:embed="rId5">
            <a:alphaModFix/>
          </a:blip>
          <a:stretch>
            <a:fillRect/>
          </a:stretch>
        </p:blipFill>
        <p:spPr>
          <a:xfrm>
            <a:off x="3276976" y="496534"/>
            <a:ext cx="2600325" cy="590550"/>
          </a:xfrm>
          <a:prstGeom prst="rect">
            <a:avLst/>
          </a:prstGeom>
          <a:noFill/>
          <a:ln>
            <a:noFill/>
          </a:ln>
        </p:spPr>
      </p:pic>
      <p:sp>
        <p:nvSpPr>
          <p:cNvPr id="2" name="Rectangle 1">
            <a:extLst>
              <a:ext uri="{FF2B5EF4-FFF2-40B4-BE49-F238E27FC236}">
                <a16:creationId xmlns:a16="http://schemas.microsoft.com/office/drawing/2014/main" id="{C49A09B7-E4A7-C24A-9A73-69507E957ABF}"/>
              </a:ext>
            </a:extLst>
          </p:cNvPr>
          <p:cNvSpPr/>
          <p:nvPr/>
        </p:nvSpPr>
        <p:spPr>
          <a:xfrm>
            <a:off x="2895965" y="1407597"/>
            <a:ext cx="3773790" cy="3361561"/>
          </a:xfrm>
          <a:prstGeom prst="rect">
            <a:avLst/>
          </a:prstGeom>
        </p:spPr>
        <p:txBody>
          <a:bodyPr wrap="none">
            <a:spAutoFit/>
          </a:bodyPr>
          <a:lstStyle/>
          <a:p>
            <a:pPr marL="457200" lvl="6" indent="-330200">
              <a:lnSpc>
                <a:spcPct val="150000"/>
              </a:lnSpc>
              <a:buClr>
                <a:srgbClr val="33AACC"/>
              </a:buClr>
              <a:buSzPts val="1600"/>
              <a:buFont typeface="Lato"/>
              <a:buChar char="➔"/>
            </a:pPr>
            <a:r>
              <a:rPr lang="en-US" sz="1800" dirty="0">
                <a:solidFill>
                  <a:srgbClr val="3D4251"/>
                </a:solidFill>
                <a:latin typeface="Lato"/>
                <a:ea typeface="Lato"/>
                <a:cs typeface="Lato"/>
                <a:sym typeface="Lato"/>
              </a:rPr>
              <a:t>          </a:t>
            </a:r>
            <a:r>
              <a:rPr lang="en-US" sz="1800" dirty="0">
                <a:solidFill>
                  <a:srgbClr val="3D4251"/>
                </a:solidFill>
                <a:latin typeface="Lato"/>
                <a:ea typeface="Lato"/>
                <a:cs typeface="Lato"/>
                <a:sym typeface="Lato"/>
                <a:hlinkClick r:id="rId6"/>
              </a:rPr>
              <a:t>@old_man_chester</a:t>
            </a:r>
            <a:endParaRPr lang="en-US" sz="1800" dirty="0">
              <a:solidFill>
                <a:srgbClr val="3D4251"/>
              </a:solidFill>
              <a:latin typeface="Lato"/>
              <a:ea typeface="Lato"/>
              <a:cs typeface="Lato"/>
              <a:sym typeface="Lato"/>
            </a:endParaRPr>
          </a:p>
          <a:p>
            <a:pPr marL="457200" lvl="0" indent="-330200">
              <a:lnSpc>
                <a:spcPct val="150000"/>
              </a:lnSpc>
              <a:buClr>
                <a:srgbClr val="33AACC"/>
              </a:buClr>
              <a:buSzPts val="1600"/>
              <a:buFont typeface="Lato"/>
              <a:buChar char="➔"/>
            </a:pPr>
            <a:r>
              <a:rPr lang="en-US" sz="1800" dirty="0">
                <a:solidFill>
                  <a:srgbClr val="3D4251"/>
                </a:solidFill>
                <a:latin typeface="Lato"/>
                <a:ea typeface="Lato"/>
                <a:cs typeface="Lato"/>
                <a:sym typeface="Lato"/>
              </a:rPr>
              <a:t>           </a:t>
            </a:r>
            <a:r>
              <a:rPr lang="en-US" sz="1800" dirty="0">
                <a:solidFill>
                  <a:srgbClr val="3D4251"/>
                </a:solidFill>
                <a:latin typeface="Lato"/>
                <a:ea typeface="Lato"/>
                <a:cs typeface="Lato"/>
                <a:sym typeface="Lato"/>
                <a:hlinkClick r:id="rId7"/>
              </a:rPr>
              <a:t>@ismayc</a:t>
            </a:r>
            <a:endParaRPr lang="en-US" sz="1800" dirty="0">
              <a:solidFill>
                <a:srgbClr val="3D4251"/>
              </a:solidFill>
              <a:latin typeface="Lato"/>
              <a:ea typeface="Lato"/>
              <a:cs typeface="Lato"/>
              <a:sym typeface="Lato"/>
            </a:endParaRPr>
          </a:p>
          <a:p>
            <a:pPr marL="457200" lvl="2" indent="-330200">
              <a:lnSpc>
                <a:spcPct val="150000"/>
              </a:lnSpc>
              <a:buClr>
                <a:srgbClr val="33AACC"/>
              </a:buClr>
              <a:buSzPts val="1600"/>
              <a:buFont typeface="Lato"/>
              <a:buChar char="➔"/>
            </a:pPr>
            <a:r>
              <a:rPr lang="en-US" sz="1800" dirty="0">
                <a:solidFill>
                  <a:srgbClr val="3D4251"/>
                </a:solidFill>
                <a:latin typeface="Lato"/>
                <a:ea typeface="Lato"/>
                <a:cs typeface="Lato"/>
                <a:sym typeface="Lato"/>
              </a:rPr>
              <a:t>           </a:t>
            </a:r>
            <a:r>
              <a:rPr lang="en-US" sz="1800" dirty="0">
                <a:solidFill>
                  <a:srgbClr val="3D4251"/>
                </a:solidFill>
                <a:latin typeface="Lato"/>
                <a:ea typeface="Lato"/>
                <a:cs typeface="Lato"/>
                <a:sym typeface="Lato"/>
                <a:hlinkClick r:id="rId8"/>
              </a:rPr>
              <a:t>chester@datacamp.com</a:t>
            </a:r>
            <a:endParaRPr lang="en-US" sz="1800" dirty="0">
              <a:solidFill>
                <a:srgbClr val="3D4251"/>
              </a:solidFill>
              <a:latin typeface="Lato"/>
              <a:ea typeface="Lato"/>
              <a:cs typeface="Lato"/>
              <a:sym typeface="Lato"/>
            </a:endParaRPr>
          </a:p>
          <a:p>
            <a:pPr marL="457200" lvl="0" indent="-330200">
              <a:lnSpc>
                <a:spcPct val="150000"/>
              </a:lnSpc>
              <a:buClr>
                <a:srgbClr val="33AACC"/>
              </a:buClr>
              <a:buSzPts val="1600"/>
              <a:buFont typeface="Lato"/>
              <a:buChar char="➔"/>
            </a:pPr>
            <a:endParaRPr lang="en-US" sz="1800" dirty="0">
              <a:solidFill>
                <a:srgbClr val="3D4251"/>
              </a:solidFill>
              <a:latin typeface="Lato"/>
              <a:ea typeface="Lato"/>
              <a:cs typeface="Lato"/>
              <a:sym typeface="Lato"/>
            </a:endParaRPr>
          </a:p>
          <a:p>
            <a:pPr marL="127000" lvl="0">
              <a:lnSpc>
                <a:spcPct val="150000"/>
              </a:lnSpc>
              <a:buClr>
                <a:srgbClr val="33AACC"/>
              </a:buClr>
              <a:buSzPts val="1600"/>
            </a:pPr>
            <a:r>
              <a:rPr lang="en-US" sz="1800" dirty="0">
                <a:solidFill>
                  <a:srgbClr val="3D4251"/>
                </a:solidFill>
                <a:latin typeface="Lato"/>
                <a:ea typeface="Lato"/>
                <a:cs typeface="Lato"/>
                <a:sym typeface="Lato"/>
              </a:rPr>
              <a:t>Special thanks to </a:t>
            </a:r>
            <a:r>
              <a:rPr lang="en-US" sz="1800" dirty="0">
                <a:solidFill>
                  <a:srgbClr val="3D4251"/>
                </a:solidFill>
                <a:latin typeface="Lato"/>
                <a:ea typeface="Lato"/>
                <a:cs typeface="Lato"/>
                <a:sym typeface="Lato"/>
                <a:hlinkClick r:id="rId9"/>
              </a:rPr>
              <a:t>Dave Robinson</a:t>
            </a:r>
            <a:endParaRPr lang="en-US" sz="1800" dirty="0">
              <a:solidFill>
                <a:srgbClr val="3D4251"/>
              </a:solidFill>
              <a:latin typeface="Lato"/>
              <a:ea typeface="Lato"/>
              <a:cs typeface="Lato"/>
              <a:sym typeface="Lato"/>
            </a:endParaRPr>
          </a:p>
          <a:p>
            <a:pPr marL="457200" lvl="0" indent="-330200">
              <a:lnSpc>
                <a:spcPct val="150000"/>
              </a:lnSpc>
              <a:buClr>
                <a:srgbClr val="33AACC"/>
              </a:buClr>
              <a:buSzPts val="1600"/>
              <a:buFont typeface="Lato"/>
              <a:buChar char="➔"/>
            </a:pPr>
            <a:endParaRPr lang="en-US" sz="1800" dirty="0">
              <a:solidFill>
                <a:srgbClr val="3D4251"/>
              </a:solidFill>
              <a:latin typeface="Lato"/>
              <a:ea typeface="Lato"/>
              <a:cs typeface="Lato"/>
              <a:sym typeface="Lato"/>
            </a:endParaRPr>
          </a:p>
          <a:p>
            <a:pPr marL="457200" lvl="0" indent="-330200">
              <a:lnSpc>
                <a:spcPct val="150000"/>
              </a:lnSpc>
              <a:buClr>
                <a:srgbClr val="33AACC"/>
              </a:buClr>
              <a:buSzPts val="1600"/>
              <a:buFont typeface="Lato"/>
              <a:buChar char="➔"/>
            </a:pPr>
            <a:r>
              <a:rPr lang="en-US" sz="1800" dirty="0">
                <a:solidFill>
                  <a:srgbClr val="3D4251"/>
                </a:solidFill>
                <a:latin typeface="Lato"/>
                <a:ea typeface="Lato"/>
                <a:cs typeface="Lato"/>
                <a:sym typeface="Lato"/>
              </a:rPr>
              <a:t>PDF of slides available at </a:t>
            </a:r>
          </a:p>
          <a:p>
            <a:pPr marL="127000" lvl="0">
              <a:lnSpc>
                <a:spcPct val="150000"/>
              </a:lnSpc>
              <a:buClr>
                <a:srgbClr val="33AACC"/>
              </a:buClr>
              <a:buSzPts val="1600"/>
            </a:pPr>
            <a:r>
              <a:rPr lang="en-US" sz="1800" dirty="0">
                <a:solidFill>
                  <a:srgbClr val="3D4251"/>
                </a:solidFill>
                <a:latin typeface="Lato"/>
                <a:ea typeface="Lato"/>
                <a:cs typeface="Lato"/>
                <a:sym typeface="Lato"/>
              </a:rPr>
              <a:t>       </a:t>
            </a:r>
            <a:r>
              <a:rPr lang="en-US" sz="1800" dirty="0">
                <a:solidFill>
                  <a:srgbClr val="3D4251"/>
                </a:solidFill>
                <a:latin typeface="Lato"/>
                <a:ea typeface="Lato"/>
                <a:cs typeface="Lato"/>
                <a:sym typeface="Lato"/>
                <a:hlinkClick r:id="rId10"/>
              </a:rPr>
              <a:t>http://</a:t>
            </a:r>
            <a:r>
              <a:rPr lang="en-US" sz="1800" dirty="0" err="1">
                <a:solidFill>
                  <a:srgbClr val="3D4251"/>
                </a:solidFill>
                <a:latin typeface="Lato"/>
                <a:ea typeface="Lato"/>
                <a:cs typeface="Lato"/>
                <a:sym typeface="Lato"/>
                <a:hlinkClick r:id="rId10"/>
              </a:rPr>
              <a:t>bit.ly</a:t>
            </a:r>
            <a:r>
              <a:rPr lang="en-US" sz="1800" dirty="0">
                <a:solidFill>
                  <a:srgbClr val="3D4251"/>
                </a:solidFill>
                <a:latin typeface="Lato"/>
                <a:ea typeface="Lato"/>
                <a:cs typeface="Lato"/>
                <a:sym typeface="Lato"/>
                <a:hlinkClick r:id="rId10"/>
              </a:rPr>
              <a:t>/</a:t>
            </a:r>
            <a:r>
              <a:rPr lang="en-US" sz="1800" dirty="0" err="1">
                <a:solidFill>
                  <a:srgbClr val="3D4251"/>
                </a:solidFill>
                <a:latin typeface="Lato"/>
                <a:ea typeface="Lato"/>
                <a:cs typeface="Lato"/>
                <a:sym typeface="Lato"/>
                <a:hlinkClick r:id="rId10"/>
              </a:rPr>
              <a:t>ismay-jsm</a:t>
            </a:r>
            <a:endParaRPr lang="en-US" sz="1800" dirty="0">
              <a:solidFill>
                <a:srgbClr val="3D4251"/>
              </a:solidFill>
              <a:latin typeface="Lato"/>
              <a:ea typeface="Lato"/>
              <a:cs typeface="Lato"/>
              <a:sym typeface="Lato"/>
            </a:endParaRPr>
          </a:p>
        </p:txBody>
      </p:sp>
      <p:pic>
        <p:nvPicPr>
          <p:cNvPr id="4" name="Picture 3">
            <a:extLst>
              <a:ext uri="{FF2B5EF4-FFF2-40B4-BE49-F238E27FC236}">
                <a16:creationId xmlns:a16="http://schemas.microsoft.com/office/drawing/2014/main" id="{815A475F-D647-804C-A414-54AF85325E1F}"/>
              </a:ext>
            </a:extLst>
          </p:cNvPr>
          <p:cNvPicPr>
            <a:picLocks noChangeAspect="1"/>
          </p:cNvPicPr>
          <p:nvPr/>
        </p:nvPicPr>
        <p:blipFill>
          <a:blip r:embed="rId11"/>
          <a:stretch>
            <a:fillRect/>
          </a:stretch>
        </p:blipFill>
        <p:spPr>
          <a:xfrm>
            <a:off x="3510794" y="1454559"/>
            <a:ext cx="398308" cy="398308"/>
          </a:xfrm>
          <a:prstGeom prst="rect">
            <a:avLst/>
          </a:prstGeom>
        </p:spPr>
      </p:pic>
      <p:pic>
        <p:nvPicPr>
          <p:cNvPr id="6" name="Graphic 5">
            <a:extLst>
              <a:ext uri="{FF2B5EF4-FFF2-40B4-BE49-F238E27FC236}">
                <a16:creationId xmlns:a16="http://schemas.microsoft.com/office/drawing/2014/main" id="{D2E579CF-90BA-3142-9E44-E171B036B32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43288" y="1904217"/>
            <a:ext cx="346959" cy="346959"/>
          </a:xfrm>
          <a:prstGeom prst="rect">
            <a:avLst/>
          </a:prstGeom>
        </p:spPr>
      </p:pic>
      <p:pic>
        <p:nvPicPr>
          <p:cNvPr id="8" name="Graphic 7">
            <a:extLst>
              <a:ext uri="{FF2B5EF4-FFF2-40B4-BE49-F238E27FC236}">
                <a16:creationId xmlns:a16="http://schemas.microsoft.com/office/drawing/2014/main" id="{6A201008-416F-6146-B4FA-DCDB3D3A717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21199" y="2301805"/>
            <a:ext cx="416184" cy="4161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30"/>
          <p:cNvPicPr preferRelativeResize="0"/>
          <p:nvPr/>
        </p:nvPicPr>
        <p:blipFill rotWithShape="1">
          <a:blip r:embed="rId3">
            <a:alphaModFix/>
          </a:blip>
          <a:srcRect/>
          <a:stretch/>
        </p:blipFill>
        <p:spPr>
          <a:xfrm>
            <a:off x="-54175" y="-30475"/>
            <a:ext cx="9208176" cy="5179599"/>
          </a:xfrm>
          <a:prstGeom prst="rect">
            <a:avLst/>
          </a:prstGeom>
          <a:noFill/>
          <a:ln>
            <a:noFill/>
          </a:ln>
        </p:spPr>
      </p:pic>
      <p:sp>
        <p:nvSpPr>
          <p:cNvPr id="123" name="Google Shape;123;p30"/>
          <p:cNvSpPr txBox="1"/>
          <p:nvPr/>
        </p:nvSpPr>
        <p:spPr>
          <a:xfrm>
            <a:off x="1122000" y="1223400"/>
            <a:ext cx="6900000" cy="2696700"/>
          </a:xfrm>
          <a:prstGeom prst="rect">
            <a:avLst/>
          </a:prstGeom>
          <a:noFill/>
          <a:ln>
            <a:noFill/>
          </a:ln>
        </p:spPr>
        <p:txBody>
          <a:bodyPr spcFirstLastPara="1" wrap="square" lIns="91425" tIns="91425" rIns="91425" bIns="91425" anchor="t" anchorCtr="0">
            <a:noAutofit/>
          </a:bodyPr>
          <a:lstStyle/>
          <a:p>
            <a:pPr marL="0" marR="0" lvl="1" indent="88900" algn="ctr" rtl="0">
              <a:lnSpc>
                <a:spcPct val="115000"/>
              </a:lnSpc>
              <a:spcBef>
                <a:spcPts val="0"/>
              </a:spcBef>
              <a:spcAft>
                <a:spcPts val="0"/>
              </a:spcAft>
              <a:buClr>
                <a:schemeClr val="dk1"/>
              </a:buClr>
              <a:buSzPts val="3000"/>
              <a:buFont typeface="Arial"/>
              <a:buNone/>
            </a:pPr>
            <a:r>
              <a:rPr lang="en" sz="3000" b="0" i="0" u="none" strike="noStrike" cap="none">
                <a:solidFill>
                  <a:srgbClr val="FFFFFF"/>
                </a:solidFill>
                <a:latin typeface="Lato"/>
                <a:ea typeface="Lato"/>
                <a:cs typeface="Lato"/>
                <a:sym typeface="Lato"/>
              </a:rPr>
              <a:t>DataCamp</a:t>
            </a:r>
            <a:r>
              <a:rPr lang="en" sz="3000">
                <a:solidFill>
                  <a:srgbClr val="FFFFFF"/>
                </a:solidFill>
                <a:latin typeface="Lato"/>
                <a:ea typeface="Lato"/>
                <a:cs typeface="Lato"/>
                <a:sym typeface="Lato"/>
              </a:rPr>
              <a:t>’</a:t>
            </a:r>
            <a:r>
              <a:rPr lang="en" sz="3000" b="0" i="0" u="none" strike="noStrike" cap="none">
                <a:solidFill>
                  <a:srgbClr val="FFFFFF"/>
                </a:solidFill>
                <a:latin typeface="Lato"/>
                <a:ea typeface="Lato"/>
                <a:cs typeface="Lato"/>
                <a:sym typeface="Lato"/>
              </a:rPr>
              <a:t>s mission is to help individuals and companies at every step of their journey to become </a:t>
            </a:r>
            <a:r>
              <a:rPr lang="en" sz="3000" b="1" i="0" u="none" strike="noStrike" cap="none">
                <a:solidFill>
                  <a:srgbClr val="FFCA2B"/>
                </a:solidFill>
                <a:latin typeface="Lato"/>
                <a:ea typeface="Lato"/>
                <a:cs typeface="Lato"/>
                <a:sym typeface="Lato"/>
              </a:rPr>
              <a:t>data fluent</a:t>
            </a:r>
            <a:r>
              <a:rPr lang="en" sz="3000" b="0" i="0" u="none" strike="noStrike" cap="none">
                <a:solidFill>
                  <a:srgbClr val="FFFFFF"/>
                </a:solidFill>
                <a:latin typeface="Lato"/>
                <a:ea typeface="Lato"/>
                <a:cs typeface="Lato"/>
                <a:sym typeface="Lato"/>
              </a:rPr>
              <a:t> by building the </a:t>
            </a:r>
            <a:r>
              <a:rPr lang="en" sz="3000" b="1" i="0" u="none" strike="noStrike" cap="none">
                <a:solidFill>
                  <a:srgbClr val="FFCA2B"/>
                </a:solidFill>
                <a:latin typeface="Lato"/>
                <a:ea typeface="Lato"/>
                <a:cs typeface="Lato"/>
                <a:sym typeface="Lato"/>
              </a:rPr>
              <a:t>smartest</a:t>
            </a:r>
            <a:r>
              <a:rPr lang="en" sz="3000" b="0" i="0" u="none" strike="noStrike" cap="none">
                <a:solidFill>
                  <a:srgbClr val="FFCA2B"/>
                </a:solidFill>
                <a:latin typeface="Lato"/>
                <a:ea typeface="Lato"/>
                <a:cs typeface="Lato"/>
                <a:sym typeface="Lato"/>
              </a:rPr>
              <a:t> </a:t>
            </a:r>
            <a:r>
              <a:rPr lang="en" sz="3000" b="1" i="0" u="none" strike="noStrike" cap="none">
                <a:solidFill>
                  <a:srgbClr val="FFCA2B"/>
                </a:solidFill>
                <a:latin typeface="Lato"/>
                <a:ea typeface="Lato"/>
                <a:cs typeface="Lato"/>
                <a:sym typeface="Lato"/>
              </a:rPr>
              <a:t>data science education platform</a:t>
            </a:r>
            <a:r>
              <a:rPr lang="en" sz="3000" b="1" i="0" u="none" strike="noStrike" cap="none">
                <a:solidFill>
                  <a:srgbClr val="FFFFFF"/>
                </a:solidFill>
                <a:latin typeface="Lato"/>
                <a:ea typeface="Lato"/>
                <a:cs typeface="Lato"/>
                <a:sym typeface="Lato"/>
              </a:rPr>
              <a:t> </a:t>
            </a:r>
            <a:r>
              <a:rPr lang="en" sz="3000" b="0" i="0" u="none" strike="noStrike" cap="none">
                <a:solidFill>
                  <a:srgbClr val="FFFFFF"/>
                </a:solidFill>
                <a:latin typeface="Lato"/>
                <a:ea typeface="Lato"/>
                <a:cs typeface="Lato"/>
                <a:sym typeface="Lato"/>
              </a:rPr>
              <a:t>out there.</a:t>
            </a:r>
            <a:endParaRPr sz="3000" b="1" i="0" u="none" strike="noStrike" cap="none">
              <a:solidFill>
                <a:srgbClr val="FFFFFF"/>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31"/>
          <p:cNvPicPr preferRelativeResize="0"/>
          <p:nvPr/>
        </p:nvPicPr>
        <p:blipFill rotWithShape="1">
          <a:blip r:embed="rId3">
            <a:alphaModFix/>
          </a:blip>
          <a:srcRect/>
          <a:stretch/>
        </p:blipFill>
        <p:spPr>
          <a:xfrm>
            <a:off x="152400" y="297228"/>
            <a:ext cx="8839200" cy="454904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32"/>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134" name="Google Shape;134;p32"/>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        Learn | https://datacamp.com/courses</a:t>
            </a:r>
            <a:endParaRPr sz="3000" b="0" i="0" u="none" strike="noStrike" cap="none">
              <a:solidFill>
                <a:srgbClr val="FFFFFF"/>
              </a:solidFill>
              <a:latin typeface="Lato"/>
              <a:ea typeface="Lato"/>
              <a:cs typeface="Lato"/>
              <a:sym typeface="Lato"/>
            </a:endParaRPr>
          </a:p>
        </p:txBody>
      </p:sp>
      <p:pic>
        <p:nvPicPr>
          <p:cNvPr id="135" name="Google Shape;135;p32"/>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136" name="Google Shape;136;p32"/>
          <p:cNvPicPr preferRelativeResize="0"/>
          <p:nvPr/>
        </p:nvPicPr>
        <p:blipFill rotWithShape="1">
          <a:blip r:embed="rId5">
            <a:alphaModFix/>
          </a:blip>
          <a:srcRect/>
          <a:stretch/>
        </p:blipFill>
        <p:spPr>
          <a:xfrm>
            <a:off x="75675" y="38100"/>
            <a:ext cx="366200" cy="322600"/>
          </a:xfrm>
          <a:prstGeom prst="rect">
            <a:avLst/>
          </a:prstGeom>
          <a:noFill/>
          <a:ln>
            <a:noFill/>
          </a:ln>
        </p:spPr>
      </p:pic>
      <p:pic>
        <p:nvPicPr>
          <p:cNvPr id="5" name="Picture 4">
            <a:extLst>
              <a:ext uri="{FF2B5EF4-FFF2-40B4-BE49-F238E27FC236}">
                <a16:creationId xmlns:a16="http://schemas.microsoft.com/office/drawing/2014/main" id="{DD8BA468-9407-1349-B9C5-40FDCCA0717B}"/>
              </a:ext>
            </a:extLst>
          </p:cNvPr>
          <p:cNvPicPr>
            <a:picLocks noChangeAspect="1"/>
          </p:cNvPicPr>
          <p:nvPr/>
        </p:nvPicPr>
        <p:blipFill>
          <a:blip r:embed="rId6"/>
          <a:stretch>
            <a:fillRect/>
          </a:stretch>
        </p:blipFill>
        <p:spPr>
          <a:xfrm>
            <a:off x="441875" y="398625"/>
            <a:ext cx="8427563" cy="469045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33"/>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143" name="Google Shape;143;p33"/>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        Practice</a:t>
            </a:r>
            <a:endParaRPr sz="3000" b="0" i="0" u="none" strike="noStrike" cap="none">
              <a:solidFill>
                <a:srgbClr val="FFFFFF"/>
              </a:solidFill>
              <a:latin typeface="Lato"/>
              <a:ea typeface="Lato"/>
              <a:cs typeface="Lato"/>
              <a:sym typeface="Lato"/>
            </a:endParaRPr>
          </a:p>
        </p:txBody>
      </p:sp>
      <p:pic>
        <p:nvPicPr>
          <p:cNvPr id="144" name="Google Shape;144;p33"/>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145" name="Google Shape;145;p33"/>
          <p:cNvPicPr preferRelativeResize="0"/>
          <p:nvPr/>
        </p:nvPicPr>
        <p:blipFill rotWithShape="1">
          <a:blip r:embed="rId5">
            <a:alphaModFix/>
          </a:blip>
          <a:srcRect/>
          <a:stretch/>
        </p:blipFill>
        <p:spPr>
          <a:xfrm>
            <a:off x="75675" y="70400"/>
            <a:ext cx="332100" cy="286825"/>
          </a:xfrm>
          <a:prstGeom prst="rect">
            <a:avLst/>
          </a:prstGeom>
          <a:noFill/>
          <a:ln>
            <a:noFill/>
          </a:ln>
        </p:spPr>
      </p:pic>
      <p:pic>
        <p:nvPicPr>
          <p:cNvPr id="146" name="Google Shape;146;p33">
            <a:hlinkClick r:id="rId6"/>
          </p:cNvPr>
          <p:cNvPicPr preferRelativeResize="0"/>
          <p:nvPr/>
        </p:nvPicPr>
        <p:blipFill>
          <a:blip r:embed="rId7">
            <a:alphaModFix/>
          </a:blip>
          <a:stretch>
            <a:fillRect/>
          </a:stretch>
        </p:blipFill>
        <p:spPr>
          <a:xfrm>
            <a:off x="1234888" y="533024"/>
            <a:ext cx="6674219" cy="4439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34"/>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152" name="Google Shape;152;p34"/>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       Build | http://datacamp.com/projects</a:t>
            </a:r>
            <a:endParaRPr sz="3000" b="0" i="0" u="none" strike="noStrike" cap="none">
              <a:solidFill>
                <a:srgbClr val="FFFFFF"/>
              </a:solidFill>
              <a:latin typeface="Lato"/>
              <a:ea typeface="Lato"/>
              <a:cs typeface="Lato"/>
              <a:sym typeface="Lato"/>
            </a:endParaRPr>
          </a:p>
        </p:txBody>
      </p:sp>
      <p:pic>
        <p:nvPicPr>
          <p:cNvPr id="153" name="Google Shape;153;p34"/>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155" name="Google Shape;155;p34"/>
          <p:cNvPicPr preferRelativeResize="0"/>
          <p:nvPr/>
        </p:nvPicPr>
        <p:blipFill rotWithShape="1">
          <a:blip r:embed="rId5">
            <a:alphaModFix/>
          </a:blip>
          <a:srcRect/>
          <a:stretch/>
        </p:blipFill>
        <p:spPr>
          <a:xfrm>
            <a:off x="61850" y="27063"/>
            <a:ext cx="309325" cy="329950"/>
          </a:xfrm>
          <a:prstGeom prst="rect">
            <a:avLst/>
          </a:prstGeom>
          <a:noFill/>
          <a:ln>
            <a:noFill/>
          </a:ln>
        </p:spPr>
      </p:pic>
      <p:pic>
        <p:nvPicPr>
          <p:cNvPr id="3" name="Picture 2">
            <a:extLst>
              <a:ext uri="{FF2B5EF4-FFF2-40B4-BE49-F238E27FC236}">
                <a16:creationId xmlns:a16="http://schemas.microsoft.com/office/drawing/2014/main" id="{EF6E135F-2675-794E-87B7-D62D7F2E6DCB}"/>
              </a:ext>
            </a:extLst>
          </p:cNvPr>
          <p:cNvPicPr>
            <a:picLocks noChangeAspect="1"/>
          </p:cNvPicPr>
          <p:nvPr/>
        </p:nvPicPr>
        <p:blipFill>
          <a:blip r:embed="rId6"/>
          <a:stretch>
            <a:fillRect/>
          </a:stretch>
        </p:blipFill>
        <p:spPr>
          <a:xfrm>
            <a:off x="829557" y="458630"/>
            <a:ext cx="7419357" cy="46848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36"/>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201" name="Google Shape;201;p36"/>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Data-driven </a:t>
            </a:r>
            <a:r>
              <a:rPr lang="en" sz="1800" b="1">
                <a:solidFill>
                  <a:srgbClr val="FFFFFF"/>
                </a:solidFill>
                <a:latin typeface="Lato"/>
                <a:ea typeface="Lato"/>
                <a:cs typeface="Lato"/>
                <a:sym typeface="Lato"/>
              </a:rPr>
              <a:t>approach to teaching data science</a:t>
            </a:r>
            <a:endParaRPr sz="3000" b="0" i="0" u="none" strike="noStrike" cap="none">
              <a:solidFill>
                <a:srgbClr val="FFFFFF"/>
              </a:solidFill>
              <a:latin typeface="Lato"/>
              <a:ea typeface="Lato"/>
              <a:cs typeface="Lato"/>
              <a:sym typeface="Lato"/>
            </a:endParaRPr>
          </a:p>
        </p:txBody>
      </p:sp>
      <p:pic>
        <p:nvPicPr>
          <p:cNvPr id="202" name="Google Shape;202;p36"/>
          <p:cNvPicPr preferRelativeResize="0"/>
          <p:nvPr/>
        </p:nvPicPr>
        <p:blipFill rotWithShape="1">
          <a:blip r:embed="rId4">
            <a:alphaModFix/>
          </a:blip>
          <a:srcRect/>
          <a:stretch/>
        </p:blipFill>
        <p:spPr>
          <a:xfrm>
            <a:off x="8062925" y="78474"/>
            <a:ext cx="978824" cy="227125"/>
          </a:xfrm>
          <a:prstGeom prst="rect">
            <a:avLst/>
          </a:prstGeom>
          <a:noFill/>
          <a:ln>
            <a:noFill/>
          </a:ln>
        </p:spPr>
      </p:pic>
      <p:sp>
        <p:nvSpPr>
          <p:cNvPr id="203" name="Google Shape;203;p36"/>
          <p:cNvSpPr txBox="1"/>
          <p:nvPr/>
        </p:nvSpPr>
        <p:spPr>
          <a:xfrm>
            <a:off x="729750" y="1920775"/>
            <a:ext cx="7684500" cy="12186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50000"/>
              </a:lnSpc>
              <a:spcBef>
                <a:spcPts val="0"/>
              </a:spcBef>
              <a:spcAft>
                <a:spcPts val="0"/>
              </a:spcAft>
              <a:buClr>
                <a:srgbClr val="33AACC"/>
              </a:buClr>
              <a:buSzPts val="2400"/>
              <a:buFont typeface="Lato"/>
              <a:buAutoNum type="arabicPeriod"/>
            </a:pPr>
            <a:r>
              <a:rPr lang="en" sz="2400" b="1">
                <a:solidFill>
                  <a:srgbClr val="3D4251"/>
                </a:solidFill>
                <a:latin typeface="Lato"/>
                <a:ea typeface="Lato"/>
                <a:cs typeface="Lato"/>
                <a:sym typeface="Lato"/>
              </a:rPr>
              <a:t>How do we evaluate and improve our curriculum?</a:t>
            </a:r>
            <a:endParaRPr sz="2400" b="1" i="0" u="none" strike="noStrike" cap="none">
              <a:solidFill>
                <a:srgbClr val="3D4251"/>
              </a:solidFill>
              <a:latin typeface="Lato"/>
              <a:ea typeface="Lato"/>
              <a:cs typeface="Lato"/>
              <a:sym typeface="Lato"/>
            </a:endParaRPr>
          </a:p>
          <a:p>
            <a:pPr marL="457200" marR="0" lvl="0" indent="-381000" algn="l" rtl="0">
              <a:lnSpc>
                <a:spcPct val="150000"/>
              </a:lnSpc>
              <a:spcBef>
                <a:spcPts val="0"/>
              </a:spcBef>
              <a:spcAft>
                <a:spcPts val="0"/>
              </a:spcAft>
              <a:buClr>
                <a:srgbClr val="33AACC"/>
              </a:buClr>
              <a:buSzPts val="2400"/>
              <a:buFont typeface="Lato"/>
              <a:buAutoNum type="arabicPeriod"/>
            </a:pPr>
            <a:r>
              <a:rPr lang="en" sz="2400" b="1">
                <a:solidFill>
                  <a:srgbClr val="3D4251"/>
                </a:solidFill>
                <a:latin typeface="Lato"/>
                <a:ea typeface="Lato"/>
                <a:cs typeface="Lato"/>
                <a:sym typeface="Lato"/>
              </a:rPr>
              <a:t>How do we decide what to teach next?</a:t>
            </a:r>
            <a:endParaRPr sz="2400" b="1" i="0" u="none" strike="noStrike" cap="none">
              <a:solidFill>
                <a:srgbClr val="3D425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animEffect transition="in" filter="fade">
                                      <p:cBhvr>
                                        <p:cTn id="7" dur="1000"/>
                                        <p:tgtEl>
                                          <p:spTgt spid="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xEl>
                                              <p:pRg st="1" end="1"/>
                                            </p:txEl>
                                          </p:spTgt>
                                        </p:tgtEl>
                                        <p:attrNameLst>
                                          <p:attrName>style.visibility</p:attrName>
                                        </p:attrNameLst>
                                      </p:cBhvr>
                                      <p:to>
                                        <p:strVal val="visible"/>
                                      </p:to>
                                    </p:set>
                                    <p:animEffect transition="in" filter="fade">
                                      <p:cBhvr>
                                        <p:cTn id="12" dur="1000"/>
                                        <p:tgtEl>
                                          <p:spTgt spid="2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7"/>
          <p:cNvPicPr preferRelativeResize="0"/>
          <p:nvPr/>
        </p:nvPicPr>
        <p:blipFill>
          <a:blip r:embed="rId3">
            <a:alphaModFix/>
          </a:blip>
          <a:stretch>
            <a:fillRect/>
          </a:stretch>
        </p:blipFill>
        <p:spPr>
          <a:xfrm>
            <a:off x="-10000" y="-45350"/>
            <a:ext cx="9163997" cy="5143500"/>
          </a:xfrm>
          <a:prstGeom prst="rect">
            <a:avLst/>
          </a:prstGeom>
          <a:noFill/>
          <a:ln>
            <a:noFill/>
          </a:ln>
        </p:spPr>
      </p:pic>
      <p:sp>
        <p:nvSpPr>
          <p:cNvPr id="209" name="Google Shape;209;p37"/>
          <p:cNvSpPr txBox="1"/>
          <p:nvPr/>
        </p:nvSpPr>
        <p:spPr>
          <a:xfrm>
            <a:off x="1479325" y="1963289"/>
            <a:ext cx="6114600" cy="1126200"/>
          </a:xfrm>
          <a:prstGeom prst="rect">
            <a:avLst/>
          </a:prstGeom>
          <a:noFill/>
          <a:ln>
            <a:noFill/>
          </a:ln>
        </p:spPr>
        <p:txBody>
          <a:bodyPr spcFirstLastPara="1" wrap="square" lIns="91425" tIns="91425" rIns="91425" bIns="91425" anchor="t" anchorCtr="0">
            <a:noAutofit/>
          </a:bodyPr>
          <a:lstStyle/>
          <a:p>
            <a:pPr marL="0" lvl="1" indent="88900" algn="ctr" rtl="0">
              <a:spcBef>
                <a:spcPts val="0"/>
              </a:spcBef>
              <a:spcAft>
                <a:spcPts val="0"/>
              </a:spcAft>
              <a:buClr>
                <a:schemeClr val="dk1"/>
              </a:buClr>
              <a:buFont typeface="Arial"/>
              <a:buNone/>
            </a:pPr>
            <a:r>
              <a:rPr lang="en" sz="3000" b="1" dirty="0">
                <a:solidFill>
                  <a:schemeClr val="lt1"/>
                </a:solidFill>
                <a:latin typeface="Lato"/>
                <a:ea typeface="Lato"/>
                <a:cs typeface="Lato"/>
                <a:sym typeface="Lato"/>
              </a:rPr>
              <a:t>How can we </a:t>
            </a:r>
            <a:r>
              <a:rPr lang="en" sz="3000" b="1" dirty="0">
                <a:solidFill>
                  <a:srgbClr val="FFCA2B"/>
                </a:solidFill>
                <a:latin typeface="Lato"/>
                <a:ea typeface="Lato"/>
                <a:cs typeface="Lato"/>
                <a:sym typeface="Lato"/>
              </a:rPr>
              <a:t>evaluate </a:t>
            </a:r>
            <a:r>
              <a:rPr lang="en" sz="3000" b="1" dirty="0">
                <a:solidFill>
                  <a:schemeClr val="lt1"/>
                </a:solidFill>
                <a:latin typeface="Lato"/>
                <a:ea typeface="Lato"/>
                <a:cs typeface="Lato"/>
                <a:sym typeface="Lato"/>
              </a:rPr>
              <a:t>an </a:t>
            </a:r>
          </a:p>
          <a:p>
            <a:pPr marL="0" lvl="1" indent="88900" algn="ctr" rtl="0">
              <a:spcBef>
                <a:spcPts val="0"/>
              </a:spcBef>
              <a:spcAft>
                <a:spcPts val="0"/>
              </a:spcAft>
              <a:buClr>
                <a:schemeClr val="dk1"/>
              </a:buClr>
              <a:buFont typeface="Arial"/>
              <a:buNone/>
            </a:pPr>
            <a:r>
              <a:rPr lang="en" sz="3000" b="1" dirty="0">
                <a:solidFill>
                  <a:schemeClr val="lt1"/>
                </a:solidFill>
                <a:latin typeface="Lato"/>
                <a:ea typeface="Lato"/>
                <a:cs typeface="Lato"/>
                <a:sym typeface="Lato"/>
              </a:rPr>
              <a:t>online course?</a:t>
            </a:r>
            <a:endParaRPr sz="3000" dirty="0">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552</TotalTime>
  <Words>1933</Words>
  <Application>Microsoft Macintosh PowerPoint</Application>
  <PresentationFormat>On-screen Show (16:9)</PresentationFormat>
  <Paragraphs>126</Paragraphs>
  <Slides>29</Slides>
  <Notes>29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Lato Light</vt:lpstr>
      <vt:lpstr>Arial</vt:lpstr>
      <vt:lpstr>Helvetica Neue Light</vt:lpstr>
      <vt:lpstr>Helvetica Neue</vt:lpstr>
      <vt:lpstr>Lato</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Chester Ismay</cp:lastModifiedBy>
  <cp:revision>91</cp:revision>
  <cp:lastPrinted>2018-07-29T04:36:03Z</cp:lastPrinted>
  <dcterms:modified xsi:type="dcterms:W3CDTF">2018-07-29T18:37:11Z</dcterms:modified>
</cp:coreProperties>
</file>